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94" r:id="rId2"/>
    <p:sldId id="279" r:id="rId3"/>
    <p:sldId id="280" r:id="rId4"/>
    <p:sldId id="282" r:id="rId5"/>
    <p:sldId id="283" r:id="rId6"/>
    <p:sldId id="257" r:id="rId7"/>
    <p:sldId id="284" r:id="rId8"/>
    <p:sldId id="285" r:id="rId9"/>
    <p:sldId id="286" r:id="rId10"/>
    <p:sldId id="288" r:id="rId11"/>
    <p:sldId id="287" r:id="rId12"/>
    <p:sldId id="260" r:id="rId13"/>
    <p:sldId id="290" r:id="rId14"/>
    <p:sldId id="297" r:id="rId15"/>
    <p:sldId id="298" r:id="rId16"/>
    <p:sldId id="299" r:id="rId17"/>
    <p:sldId id="300" r:id="rId18"/>
    <p:sldId id="293" r:id="rId19"/>
    <p:sldId id="291" r:id="rId20"/>
    <p:sldId id="31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51" d="100"/>
          <a:sy n="5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F9444-3F5C-4186-ADE1-4B1159A3837D}" type="datetimeFigureOut">
              <a:rPr lang="en-US" smtClean="0"/>
              <a:t>10/8/2022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AD450-3479-49B8-8C35-339C25E86CE2}" type="slidenum">
              <a:rPr lang="en-US" smtClean="0"/>
              <a:t>‹#›</a:t>
            </a:fld>
            <a:endParaRPr lang="en-US"/>
          </a:p>
        </p:txBody>
      </p:sp>
    </p:spTree>
    <p:extLst>
      <p:ext uri="{BB962C8B-B14F-4D97-AF65-F5344CB8AC3E}">
        <p14:creationId xmlns:p14="http://schemas.microsoft.com/office/powerpoint/2010/main" val="181084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ulture.com/2014/09/puck-magazine-and-the-birth-of-modern-political-cartoon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dwolf\Desktop\Political%20Cartoons\Resources\CLifford%20Berryman,%201940-196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oc.gov/exhibits/herblock-galle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litico.com/news/matt-wuerker" TargetMode="External"/><Relationship Id="rId2" Type="http://schemas.openxmlformats.org/officeDocument/2006/relationships/hyperlink" Target="https://www.youtube.com/watch?v=lyX5usuQih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WbjCsIJxTE" TargetMode="External"/><Relationship Id="rId2" Type="http://schemas.openxmlformats.org/officeDocument/2006/relationships/hyperlink" Target="https://www.ajc.com/staff/mike-luckovi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istory.com/news/ben-franklin-join-or-die-cartoon-french-indian-w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asshist.org/database/176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oc.gov/pictures/item/200365658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arpwee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3FFF-F8AA-43C7-B5A2-34728422E860}"/>
              </a:ext>
            </a:extLst>
          </p:cNvPr>
          <p:cNvSpPr>
            <a:spLocks noGrp="1"/>
          </p:cNvSpPr>
          <p:nvPr>
            <p:ph type="title"/>
          </p:nvPr>
        </p:nvSpPr>
        <p:spPr>
          <a:xfrm>
            <a:off x="5510149" y="302513"/>
            <a:ext cx="5952897" cy="2172183"/>
          </a:xfrm>
        </p:spPr>
        <p:txBody>
          <a:bodyPr>
            <a:normAutofit fontScale="9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Those Damned Pictures</a:t>
            </a:r>
            <a:br>
              <a:rPr lang="en-US" dirty="0"/>
            </a:br>
            <a:br>
              <a:rPr lang="en-US" dirty="0"/>
            </a:br>
            <a:r>
              <a:rPr lang="en-US" sz="2700" dirty="0"/>
              <a:t>Political cartoons for U.S. Government and History</a:t>
            </a:r>
            <a:b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br>
            <a:r>
              <a:rPr lang="en-US" sz="2700" dirty="0"/>
              <a:t> </a:t>
            </a:r>
          </a:p>
        </p:txBody>
      </p:sp>
      <p:sp>
        <p:nvSpPr>
          <p:cNvPr id="3" name="Content Placeholder 2">
            <a:extLst>
              <a:ext uri="{FF2B5EF4-FFF2-40B4-BE49-F238E27FC236}">
                <a16:creationId xmlns:a16="http://schemas.microsoft.com/office/drawing/2014/main" id="{6A917A03-A0F1-4FF4-8DF7-23B9742CA2FB}"/>
              </a:ext>
            </a:extLst>
          </p:cNvPr>
          <p:cNvSpPr>
            <a:spLocks noGrp="1"/>
          </p:cNvSpPr>
          <p:nvPr>
            <p:ph idx="1"/>
          </p:nvPr>
        </p:nvSpPr>
        <p:spPr>
          <a:xfrm>
            <a:off x="1154623" y="3634756"/>
            <a:ext cx="9882754" cy="2425565"/>
          </a:xfrm>
        </p:spPr>
        <p:txBody>
          <a:bodyPr/>
          <a:lstStyle/>
          <a:p>
            <a:pPr marL="0" indent="0">
              <a:buNone/>
            </a:pPr>
            <a:r>
              <a:rPr lang="en-US" sz="3200" dirty="0"/>
              <a:t>David Wolfford </a:t>
            </a:r>
          </a:p>
          <a:p>
            <a:pPr marL="0" indent="0">
              <a:buNone/>
            </a:pPr>
            <a:r>
              <a:rPr lang="en-US" dirty="0"/>
              <a:t>Author, </a:t>
            </a:r>
            <a:r>
              <a:rPr lang="en-US" i="1" dirty="0"/>
              <a:t>AMSCO’s AP US Government and Politics</a:t>
            </a:r>
          </a:p>
          <a:p>
            <a:pPr marL="0" indent="0">
              <a:buNone/>
            </a:pPr>
            <a:r>
              <a:rPr lang="en-US" dirty="0"/>
              <a:t>Teacher, </a:t>
            </a:r>
            <a:r>
              <a:rPr lang="en-US" dirty="0" err="1"/>
              <a:t>Mariemont</a:t>
            </a:r>
            <a:r>
              <a:rPr lang="en-US" dirty="0"/>
              <a:t> High School</a:t>
            </a:r>
          </a:p>
          <a:p>
            <a:pPr marL="0" indent="0">
              <a:buNone/>
            </a:pPr>
            <a:r>
              <a:rPr lang="en-US" dirty="0"/>
              <a:t>Cincinnati, Ohio </a:t>
            </a:r>
          </a:p>
        </p:txBody>
      </p:sp>
      <p:pic>
        <p:nvPicPr>
          <p:cNvPr id="5" name="Picture 4" descr="A picture containing scatter chart&#10;&#10;Description automatically generated">
            <a:extLst>
              <a:ext uri="{FF2B5EF4-FFF2-40B4-BE49-F238E27FC236}">
                <a16:creationId xmlns:a16="http://schemas.microsoft.com/office/drawing/2014/main" id="{EE641D97-5291-4B10-A8A4-BFFD266A2278}"/>
              </a:ext>
            </a:extLst>
          </p:cNvPr>
          <p:cNvPicPr>
            <a:picLocks noChangeAspect="1"/>
          </p:cNvPicPr>
          <p:nvPr/>
        </p:nvPicPr>
        <p:blipFill>
          <a:blip r:embed="rId2"/>
          <a:stretch>
            <a:fillRect/>
          </a:stretch>
        </p:blipFill>
        <p:spPr>
          <a:xfrm>
            <a:off x="9314046" y="3352571"/>
            <a:ext cx="1713297" cy="2578042"/>
          </a:xfrm>
          <a:prstGeom prst="rect">
            <a:avLst/>
          </a:prstGeom>
        </p:spPr>
      </p:pic>
      <p:pic>
        <p:nvPicPr>
          <p:cNvPr id="7" name="Picture 6" descr="A person wearing glasses and a suit&#10;&#10;Description automatically generated with medium confidence">
            <a:extLst>
              <a:ext uri="{FF2B5EF4-FFF2-40B4-BE49-F238E27FC236}">
                <a16:creationId xmlns:a16="http://schemas.microsoft.com/office/drawing/2014/main" id="{33991DB4-411B-4B4A-8AD2-C33B00BF4E8E}"/>
              </a:ext>
            </a:extLst>
          </p:cNvPr>
          <p:cNvPicPr>
            <a:picLocks noChangeAspect="1"/>
          </p:cNvPicPr>
          <p:nvPr/>
        </p:nvPicPr>
        <p:blipFill>
          <a:blip r:embed="rId3"/>
          <a:stretch>
            <a:fillRect/>
          </a:stretch>
        </p:blipFill>
        <p:spPr>
          <a:xfrm>
            <a:off x="7172656" y="3365636"/>
            <a:ext cx="1865670" cy="2567956"/>
          </a:xfrm>
          <a:prstGeom prst="rect">
            <a:avLst/>
          </a:prstGeom>
        </p:spPr>
      </p:pic>
      <p:pic>
        <p:nvPicPr>
          <p:cNvPr id="4" name="Picture 2">
            <a:extLst>
              <a:ext uri="{FF2B5EF4-FFF2-40B4-BE49-F238E27FC236}">
                <a16:creationId xmlns:a16="http://schemas.microsoft.com/office/drawing/2014/main" id="{4F874D18-C452-3746-6F98-375E2284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87" y="302513"/>
            <a:ext cx="3503569" cy="292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5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osses of the Senate.">
            <a:extLst>
              <a:ext uri="{FF2B5EF4-FFF2-40B4-BE49-F238E27FC236}">
                <a16:creationId xmlns:a16="http://schemas.microsoft.com/office/drawing/2014/main" id="{0B60A461-D885-4E95-ABAF-550364A48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318" y="349166"/>
            <a:ext cx="8534895" cy="5554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4BA641-D1A7-40AB-98E0-883E96D1FCD3}"/>
              </a:ext>
            </a:extLst>
          </p:cNvPr>
          <p:cNvSpPr txBox="1"/>
          <p:nvPr/>
        </p:nvSpPr>
        <p:spPr>
          <a:xfrm>
            <a:off x="3488635" y="6139502"/>
            <a:ext cx="6102626" cy="369332"/>
          </a:xfrm>
          <a:prstGeom prst="rect">
            <a:avLst/>
          </a:prstGeom>
          <a:noFill/>
        </p:spPr>
        <p:txBody>
          <a:bodyPr wrap="square">
            <a:spAutoFit/>
          </a:bodyPr>
          <a:lstStyle/>
          <a:p>
            <a:r>
              <a:rPr lang="en-US" sz="1800" dirty="0"/>
              <a:t>Joseph Keppler, “The Bosses of the Senate,” </a:t>
            </a:r>
            <a:r>
              <a:rPr lang="en-US" sz="1800" i="1" dirty="0"/>
              <a:t>Puck</a:t>
            </a:r>
            <a:r>
              <a:rPr lang="en-US" sz="1800" dirty="0"/>
              <a:t> 1889</a:t>
            </a:r>
            <a:endParaRPr lang="en-US" dirty="0"/>
          </a:p>
        </p:txBody>
      </p:sp>
    </p:spTree>
    <p:extLst>
      <p:ext uri="{BB962C8B-B14F-4D97-AF65-F5344CB8AC3E}">
        <p14:creationId xmlns:p14="http://schemas.microsoft.com/office/powerpoint/2010/main" val="176956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4356-6C78-4297-9424-3F2185AB2D72}"/>
              </a:ext>
            </a:extLst>
          </p:cNvPr>
          <p:cNvSpPr>
            <a:spLocks noGrp="1"/>
          </p:cNvSpPr>
          <p:nvPr>
            <p:ph type="title"/>
          </p:nvPr>
        </p:nvSpPr>
        <p:spPr/>
        <p:txBody>
          <a:bodyPr>
            <a:normAutofit/>
          </a:bodyPr>
          <a:lstStyle/>
          <a:p>
            <a:r>
              <a:rPr lang="en-US" sz="3400" dirty="0" err="1"/>
              <a:t>THe</a:t>
            </a:r>
            <a:r>
              <a:rPr lang="en-US" sz="3400" dirty="0"/>
              <a:t> bosses of the senate, Joseph Keppler, 1889</a:t>
            </a:r>
          </a:p>
        </p:txBody>
      </p:sp>
      <p:sp>
        <p:nvSpPr>
          <p:cNvPr id="3" name="Content Placeholder 2">
            <a:extLst>
              <a:ext uri="{FF2B5EF4-FFF2-40B4-BE49-F238E27FC236}">
                <a16:creationId xmlns:a16="http://schemas.microsoft.com/office/drawing/2014/main" id="{6996123F-9F85-4BC2-9BC5-6B64EF65F486}"/>
              </a:ext>
            </a:extLst>
          </p:cNvPr>
          <p:cNvSpPr>
            <a:spLocks noGrp="1"/>
          </p:cNvSpPr>
          <p:nvPr>
            <p:ph idx="1"/>
          </p:nvPr>
        </p:nvSpPr>
        <p:spPr/>
        <p:txBody>
          <a:bodyPr>
            <a:normAutofit lnSpcReduction="10000"/>
          </a:bodyPr>
          <a:lstStyle/>
          <a:p>
            <a:r>
              <a:rPr lang="en-US" dirty="0"/>
              <a:t>Joseph Keppler followed Thomas Nast as the nation’s premiere cartoonist.</a:t>
            </a:r>
          </a:p>
          <a:p>
            <a:r>
              <a:rPr lang="en-US" dirty="0"/>
              <a:t>The U.S. Senate had become a chamber of corruption, as members became more beholden to the monopolies (trusts) of the era than the people from their states.</a:t>
            </a:r>
          </a:p>
          <a:p>
            <a:r>
              <a:rPr lang="en-US" dirty="0"/>
              <a:t>Keppler’s cartoons appeared in vivid color in </a:t>
            </a:r>
            <a:r>
              <a:rPr lang="en-US" i="1" dirty="0"/>
              <a:t>Puck Magazine.</a:t>
            </a:r>
            <a:endParaRPr lang="en-US" dirty="0"/>
          </a:p>
          <a:p>
            <a:r>
              <a:rPr lang="en-US" dirty="0"/>
              <a:t>This cartoon and others in </a:t>
            </a:r>
            <a:r>
              <a:rPr lang="en-US" i="1" dirty="0"/>
              <a:t>Puck</a:t>
            </a:r>
            <a:r>
              <a:rPr lang="en-US" dirty="0"/>
              <a:t> led to the ratification of the 17</a:t>
            </a:r>
            <a:r>
              <a:rPr lang="en-US" baseline="30000" dirty="0"/>
              <a:t>th</a:t>
            </a:r>
            <a:r>
              <a:rPr lang="en-US" dirty="0"/>
              <a:t> Amendment. </a:t>
            </a:r>
          </a:p>
          <a:p>
            <a:r>
              <a:rPr lang="en-US" dirty="0">
                <a:hlinkClick r:id="rId2"/>
              </a:rPr>
              <a:t>New York Magazine </a:t>
            </a:r>
            <a:endParaRPr lang="en-US" dirty="0"/>
          </a:p>
        </p:txBody>
      </p:sp>
    </p:spTree>
    <p:extLst>
      <p:ext uri="{BB962C8B-B14F-4D97-AF65-F5344CB8AC3E}">
        <p14:creationId xmlns:p14="http://schemas.microsoft.com/office/powerpoint/2010/main" val="136032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BB8BB52-E32B-4DF0-A842-982500B2B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987" y="251669"/>
            <a:ext cx="6768025" cy="5719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55BBA7-7520-4934-B097-28E0EF397925}"/>
              </a:ext>
            </a:extLst>
          </p:cNvPr>
          <p:cNvSpPr txBox="1"/>
          <p:nvPr/>
        </p:nvSpPr>
        <p:spPr>
          <a:xfrm>
            <a:off x="3044685" y="6174173"/>
            <a:ext cx="6178827" cy="369332"/>
          </a:xfrm>
          <a:prstGeom prst="rect">
            <a:avLst/>
          </a:prstGeom>
          <a:noFill/>
        </p:spPr>
        <p:txBody>
          <a:bodyPr wrap="square">
            <a:spAutoFit/>
          </a:bodyPr>
          <a:lstStyle/>
          <a:p>
            <a:r>
              <a:rPr lang="en-US" dirty="0"/>
              <a:t>Clifford Berryman, “New Deal Remedies,” </a:t>
            </a:r>
            <a:r>
              <a:rPr lang="en-US" i="1" dirty="0"/>
              <a:t>Washington Star</a:t>
            </a:r>
            <a:r>
              <a:rPr lang="en-US" dirty="0"/>
              <a:t>, 1934</a:t>
            </a:r>
          </a:p>
        </p:txBody>
      </p:sp>
    </p:spTree>
    <p:extLst>
      <p:ext uri="{BB962C8B-B14F-4D97-AF65-F5344CB8AC3E}">
        <p14:creationId xmlns:p14="http://schemas.microsoft.com/office/powerpoint/2010/main" val="333718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0CC4-B4D5-4342-938B-4258AB8C902C}"/>
              </a:ext>
            </a:extLst>
          </p:cNvPr>
          <p:cNvSpPr>
            <a:spLocks noGrp="1"/>
          </p:cNvSpPr>
          <p:nvPr>
            <p:ph type="title"/>
          </p:nvPr>
        </p:nvSpPr>
        <p:spPr/>
        <p:txBody>
          <a:bodyPr/>
          <a:lstStyle/>
          <a:p>
            <a:r>
              <a:rPr lang="en-US" dirty="0"/>
              <a:t>New Deal Remedies, Clifford </a:t>
            </a:r>
            <a:r>
              <a:rPr lang="en-US" dirty="0" err="1"/>
              <a:t>berryman</a:t>
            </a:r>
            <a:r>
              <a:rPr lang="en-US" dirty="0"/>
              <a:t>, 1934</a:t>
            </a:r>
          </a:p>
        </p:txBody>
      </p:sp>
      <p:sp>
        <p:nvSpPr>
          <p:cNvPr id="3" name="Content Placeholder 2">
            <a:extLst>
              <a:ext uri="{FF2B5EF4-FFF2-40B4-BE49-F238E27FC236}">
                <a16:creationId xmlns:a16="http://schemas.microsoft.com/office/drawing/2014/main" id="{13BE80FB-CADE-454A-A8BF-B4E1B4DF43F7}"/>
              </a:ext>
            </a:extLst>
          </p:cNvPr>
          <p:cNvSpPr>
            <a:spLocks noGrp="1"/>
          </p:cNvSpPr>
          <p:nvPr>
            <p:ph idx="1"/>
          </p:nvPr>
        </p:nvSpPr>
        <p:spPr/>
        <p:txBody>
          <a:bodyPr>
            <a:normAutofit lnSpcReduction="10000"/>
          </a:bodyPr>
          <a:lstStyle/>
          <a:p>
            <a:r>
              <a:rPr lang="en-US" dirty="0"/>
              <a:t>President Franklin Roosevelt is depicted as the doctor making a house call to heal Uncle Sam (the USA). </a:t>
            </a:r>
          </a:p>
          <a:p>
            <a:r>
              <a:rPr lang="en-US" dirty="0"/>
              <a:t>Medicine bottles represent the many government agencies he and the Congress had already created. </a:t>
            </a:r>
          </a:p>
          <a:p>
            <a:r>
              <a:rPr lang="en-US" dirty="0"/>
              <a:t>Clifford Berryman moved to Washington to work professionally at age 17. </a:t>
            </a:r>
          </a:p>
          <a:p>
            <a:r>
              <a:rPr lang="en-US" dirty="0"/>
              <a:t>He drew for the </a:t>
            </a:r>
            <a:r>
              <a:rPr lang="en-US" i="1" dirty="0"/>
              <a:t>Washington Star </a:t>
            </a:r>
            <a:r>
              <a:rPr lang="en-US" dirty="0"/>
              <a:t>for most of his career. Died 1949.</a:t>
            </a:r>
          </a:p>
          <a:p>
            <a:r>
              <a:rPr lang="en-US" dirty="0">
                <a:hlinkClick r:id="rId2"/>
              </a:rPr>
              <a:t>National Archives </a:t>
            </a:r>
            <a:endParaRPr lang="en-US" dirty="0"/>
          </a:p>
        </p:txBody>
      </p:sp>
    </p:spTree>
    <p:extLst>
      <p:ext uri="{BB962C8B-B14F-4D97-AF65-F5344CB8AC3E}">
        <p14:creationId xmlns:p14="http://schemas.microsoft.com/office/powerpoint/2010/main" val="112227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ook&#10;&#10;Description automatically generated">
            <a:extLst>
              <a:ext uri="{FF2B5EF4-FFF2-40B4-BE49-F238E27FC236}">
                <a16:creationId xmlns:a16="http://schemas.microsoft.com/office/drawing/2014/main" id="{CAF9D255-150E-4118-9C00-E8DBE08EAD17}"/>
              </a:ext>
            </a:extLst>
          </p:cNvPr>
          <p:cNvPicPr>
            <a:picLocks noChangeAspect="1"/>
          </p:cNvPicPr>
          <p:nvPr/>
        </p:nvPicPr>
        <p:blipFill>
          <a:blip r:embed="rId2"/>
          <a:stretch>
            <a:fillRect/>
          </a:stretch>
        </p:blipFill>
        <p:spPr>
          <a:xfrm>
            <a:off x="3767358" y="311078"/>
            <a:ext cx="4657283" cy="5966432"/>
          </a:xfrm>
          <a:prstGeom prst="rect">
            <a:avLst/>
          </a:prstGeom>
        </p:spPr>
      </p:pic>
      <p:sp>
        <p:nvSpPr>
          <p:cNvPr id="6" name="TextBox 5">
            <a:extLst>
              <a:ext uri="{FF2B5EF4-FFF2-40B4-BE49-F238E27FC236}">
                <a16:creationId xmlns:a16="http://schemas.microsoft.com/office/drawing/2014/main" id="{8B789F6D-FBF8-49A6-AF54-604DCB3EBA23}"/>
              </a:ext>
            </a:extLst>
          </p:cNvPr>
          <p:cNvSpPr txBox="1"/>
          <p:nvPr/>
        </p:nvSpPr>
        <p:spPr>
          <a:xfrm>
            <a:off x="3419488" y="6362256"/>
            <a:ext cx="6102626" cy="369332"/>
          </a:xfrm>
          <a:prstGeom prst="rect">
            <a:avLst/>
          </a:prstGeom>
          <a:noFill/>
        </p:spPr>
        <p:txBody>
          <a:bodyPr wrap="square">
            <a:spAutoFit/>
          </a:bodyPr>
          <a:lstStyle/>
          <a:p>
            <a:r>
              <a:rPr lang="en-US" dirty="0"/>
              <a:t>Herb Block</a:t>
            </a:r>
            <a:r>
              <a:rPr lang="en-US" sz="1800" dirty="0"/>
              <a:t>, “</a:t>
            </a:r>
            <a:r>
              <a:rPr lang="en-US" dirty="0"/>
              <a:t>Half Slave, Half Free,” </a:t>
            </a:r>
            <a:r>
              <a:rPr lang="en-US" i="1" dirty="0"/>
              <a:t>Washington Post</a:t>
            </a:r>
            <a:r>
              <a:rPr lang="en-US" dirty="0"/>
              <a:t>, </a:t>
            </a:r>
            <a:r>
              <a:rPr lang="en-US" sz="1800" dirty="0"/>
              <a:t>1889</a:t>
            </a:r>
            <a:endParaRPr lang="en-US" dirty="0"/>
          </a:p>
        </p:txBody>
      </p:sp>
    </p:spTree>
    <p:extLst>
      <p:ext uri="{BB962C8B-B14F-4D97-AF65-F5344CB8AC3E}">
        <p14:creationId xmlns:p14="http://schemas.microsoft.com/office/powerpoint/2010/main" val="110630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E342-6A5A-4801-8B3D-3A612AE066E5}"/>
              </a:ext>
            </a:extLst>
          </p:cNvPr>
          <p:cNvSpPr>
            <a:spLocks noGrp="1"/>
          </p:cNvSpPr>
          <p:nvPr>
            <p:ph type="title"/>
          </p:nvPr>
        </p:nvSpPr>
        <p:spPr/>
        <p:txBody>
          <a:bodyPr/>
          <a:lstStyle/>
          <a:p>
            <a:r>
              <a:rPr lang="en-US" dirty="0"/>
              <a:t>Half Slave, Half Free, Herb Block, 1964</a:t>
            </a:r>
          </a:p>
        </p:txBody>
      </p:sp>
      <p:sp>
        <p:nvSpPr>
          <p:cNvPr id="3" name="Content Placeholder 2">
            <a:extLst>
              <a:ext uri="{FF2B5EF4-FFF2-40B4-BE49-F238E27FC236}">
                <a16:creationId xmlns:a16="http://schemas.microsoft.com/office/drawing/2014/main" id="{31B3D75E-76A2-4B30-BABB-50EA51C1443A}"/>
              </a:ext>
            </a:extLst>
          </p:cNvPr>
          <p:cNvSpPr>
            <a:spLocks noGrp="1"/>
          </p:cNvSpPr>
          <p:nvPr>
            <p:ph idx="1"/>
          </p:nvPr>
        </p:nvSpPr>
        <p:spPr/>
        <p:txBody>
          <a:bodyPr>
            <a:normAutofit lnSpcReduction="10000"/>
          </a:bodyPr>
          <a:lstStyle/>
          <a:p>
            <a:r>
              <a:rPr lang="en-US" dirty="0"/>
              <a:t>Herb Block, aka “Herblock,” cartooned at </a:t>
            </a:r>
            <a:r>
              <a:rPr lang="en-US" i="1" dirty="0"/>
              <a:t>Washington Post </a:t>
            </a:r>
            <a:r>
              <a:rPr lang="en-US" dirty="0"/>
              <a:t>1946—2001.</a:t>
            </a:r>
          </a:p>
          <a:p>
            <a:r>
              <a:rPr lang="en-US" dirty="0"/>
              <a:t>Here he depicts the 1964 Civil Rights bill as a slave or chained prisoner in limbo. </a:t>
            </a:r>
          </a:p>
          <a:p>
            <a:r>
              <a:rPr lang="en-US" dirty="0"/>
              <a:t>The bill had passed the House, not the Senate.</a:t>
            </a:r>
          </a:p>
          <a:p>
            <a:r>
              <a:rPr lang="en-US" dirty="0"/>
              <a:t>He predicted a filibuster is inevitable, which followed over the following months before bill passed in summer 1964.</a:t>
            </a:r>
          </a:p>
          <a:p>
            <a:r>
              <a:rPr lang="en-US" dirty="0">
                <a:hlinkClick r:id="rId2"/>
              </a:rPr>
              <a:t>Herb Block Gallery, LOC</a:t>
            </a:r>
            <a:endParaRPr lang="en-US" dirty="0"/>
          </a:p>
        </p:txBody>
      </p:sp>
    </p:spTree>
    <p:extLst>
      <p:ext uri="{BB962C8B-B14F-4D97-AF65-F5344CB8AC3E}">
        <p14:creationId xmlns:p14="http://schemas.microsoft.com/office/powerpoint/2010/main" val="258459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454E6DE-44DA-4E77-AED3-D11252F0CD85}"/>
              </a:ext>
            </a:extLst>
          </p:cNvPr>
          <p:cNvPicPr>
            <a:picLocks noChangeAspect="1"/>
          </p:cNvPicPr>
          <p:nvPr/>
        </p:nvPicPr>
        <p:blipFill>
          <a:blip r:embed="rId2"/>
          <a:stretch>
            <a:fillRect/>
          </a:stretch>
        </p:blipFill>
        <p:spPr>
          <a:xfrm>
            <a:off x="2780534" y="118496"/>
            <a:ext cx="7028495" cy="5859099"/>
          </a:xfrm>
          <a:prstGeom prst="rect">
            <a:avLst/>
          </a:prstGeom>
        </p:spPr>
      </p:pic>
      <p:sp>
        <p:nvSpPr>
          <p:cNvPr id="4" name="TextBox 3">
            <a:extLst>
              <a:ext uri="{FF2B5EF4-FFF2-40B4-BE49-F238E27FC236}">
                <a16:creationId xmlns:a16="http://schemas.microsoft.com/office/drawing/2014/main" id="{43B05AC2-99A8-467E-B818-391B8F5C286E}"/>
              </a:ext>
            </a:extLst>
          </p:cNvPr>
          <p:cNvSpPr txBox="1"/>
          <p:nvPr/>
        </p:nvSpPr>
        <p:spPr>
          <a:xfrm>
            <a:off x="4234069" y="6192078"/>
            <a:ext cx="4363279" cy="369332"/>
          </a:xfrm>
          <a:prstGeom prst="rect">
            <a:avLst/>
          </a:prstGeom>
          <a:noFill/>
        </p:spPr>
        <p:txBody>
          <a:bodyPr wrap="square">
            <a:spAutoFit/>
          </a:bodyPr>
          <a:lstStyle/>
          <a:p>
            <a:r>
              <a:rPr lang="en-US" dirty="0"/>
              <a:t>Matt </a:t>
            </a:r>
            <a:r>
              <a:rPr lang="en-US" dirty="0" err="1"/>
              <a:t>Wueker</a:t>
            </a:r>
            <a:r>
              <a:rPr lang="en-US" dirty="0"/>
              <a:t>, </a:t>
            </a:r>
            <a:r>
              <a:rPr lang="en-US" i="1" dirty="0"/>
              <a:t>Pollitico.com</a:t>
            </a:r>
            <a:r>
              <a:rPr lang="en-US" dirty="0"/>
              <a:t>, 2022 (No Title)</a:t>
            </a:r>
          </a:p>
        </p:txBody>
      </p:sp>
    </p:spTree>
    <p:extLst>
      <p:ext uri="{BB962C8B-B14F-4D97-AF65-F5344CB8AC3E}">
        <p14:creationId xmlns:p14="http://schemas.microsoft.com/office/powerpoint/2010/main" val="387200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ABDB-6232-4FC5-A1AE-C81B211A1862}"/>
              </a:ext>
            </a:extLst>
          </p:cNvPr>
          <p:cNvSpPr>
            <a:spLocks noGrp="1"/>
          </p:cNvSpPr>
          <p:nvPr>
            <p:ph type="title"/>
          </p:nvPr>
        </p:nvSpPr>
        <p:spPr/>
        <p:txBody>
          <a:bodyPr/>
          <a:lstStyle/>
          <a:p>
            <a:r>
              <a:rPr lang="en-US" dirty="0"/>
              <a:t>Up on Blocks, Matt </a:t>
            </a:r>
            <a:r>
              <a:rPr lang="en-US" dirty="0" err="1"/>
              <a:t>Wueker</a:t>
            </a:r>
            <a:r>
              <a:rPr lang="en-US" dirty="0"/>
              <a:t>, 2022</a:t>
            </a:r>
          </a:p>
        </p:txBody>
      </p:sp>
      <p:sp>
        <p:nvSpPr>
          <p:cNvPr id="3" name="Content Placeholder 2">
            <a:extLst>
              <a:ext uri="{FF2B5EF4-FFF2-40B4-BE49-F238E27FC236}">
                <a16:creationId xmlns:a16="http://schemas.microsoft.com/office/drawing/2014/main" id="{4B288B1B-78FA-4261-A06B-E397341F5C65}"/>
              </a:ext>
            </a:extLst>
          </p:cNvPr>
          <p:cNvSpPr>
            <a:spLocks noGrp="1"/>
          </p:cNvSpPr>
          <p:nvPr>
            <p:ph idx="1"/>
          </p:nvPr>
        </p:nvSpPr>
        <p:spPr/>
        <p:txBody>
          <a:bodyPr>
            <a:normAutofit fontScale="92500" lnSpcReduction="10000"/>
          </a:bodyPr>
          <a:lstStyle/>
          <a:p>
            <a:r>
              <a:rPr lang="en-US" dirty="0" err="1"/>
              <a:t>Wuerker</a:t>
            </a:r>
            <a:r>
              <a:rPr lang="en-US" dirty="0"/>
              <a:t> has worked at </a:t>
            </a:r>
            <a:r>
              <a:rPr lang="en-US" dirty="0" err="1"/>
              <a:t>Politico.Com</a:t>
            </a:r>
            <a:r>
              <a:rPr lang="en-US" dirty="0"/>
              <a:t> since it’s founding in 2007. Ink and Watercolor. </a:t>
            </a:r>
          </a:p>
          <a:p>
            <a:r>
              <a:rPr lang="en-US" dirty="0"/>
              <a:t>President Joe Biden in an inoperable delivery truck stripped by Democrat Senators Kyrsten Sinema and Joe Manchin.</a:t>
            </a:r>
          </a:p>
          <a:p>
            <a:r>
              <a:rPr lang="en-US" dirty="0"/>
              <a:t>Biden cannot fully deliver his Build Back Better program, and 2024 prospects (front plates) are not good. </a:t>
            </a:r>
          </a:p>
          <a:p>
            <a:r>
              <a:rPr lang="en-US" dirty="0"/>
              <a:t>Sinema and Manchin are two Senate Democrats unwilling to altering Senate cloture rules to pass Democratic legislation.</a:t>
            </a:r>
          </a:p>
          <a:p>
            <a:r>
              <a:rPr lang="en-US" dirty="0">
                <a:hlinkClick r:id="rId2"/>
              </a:rPr>
              <a:t>CBS Profile of </a:t>
            </a:r>
            <a:r>
              <a:rPr lang="en-US" dirty="0" err="1">
                <a:hlinkClick r:id="rId2"/>
              </a:rPr>
              <a:t>Wuerker</a:t>
            </a:r>
            <a:r>
              <a:rPr lang="en-US" dirty="0">
                <a:hlinkClick r:id="rId2"/>
              </a:rPr>
              <a:t> </a:t>
            </a:r>
            <a:r>
              <a:rPr lang="en-US" dirty="0"/>
              <a:t>		</a:t>
            </a:r>
            <a:r>
              <a:rPr lang="en-US" dirty="0" err="1">
                <a:hlinkClick r:id="rId3"/>
              </a:rPr>
              <a:t>Wuerker’s</a:t>
            </a:r>
            <a:r>
              <a:rPr lang="en-US" dirty="0">
                <a:hlinkClick r:id="rId3"/>
              </a:rPr>
              <a:t> </a:t>
            </a:r>
            <a:r>
              <a:rPr lang="en-US" dirty="0" err="1">
                <a:hlinkClick r:id="rId3"/>
              </a:rPr>
              <a:t>Recents</a:t>
            </a:r>
            <a:r>
              <a:rPr lang="en-US" dirty="0">
                <a:hlinkClick r:id="rId3"/>
              </a:rPr>
              <a:t> at </a:t>
            </a:r>
            <a:r>
              <a:rPr lang="en-US" dirty="0" err="1">
                <a:hlinkClick r:id="rId3"/>
              </a:rPr>
              <a:t>Politico.Com</a:t>
            </a:r>
            <a:r>
              <a:rPr lang="en-US" dirty="0">
                <a:hlinkClick r:id="rId3"/>
              </a:rPr>
              <a:t> </a:t>
            </a:r>
            <a:endParaRPr lang="en-US" dirty="0"/>
          </a:p>
        </p:txBody>
      </p:sp>
    </p:spTree>
    <p:extLst>
      <p:ext uri="{BB962C8B-B14F-4D97-AF65-F5344CB8AC3E}">
        <p14:creationId xmlns:p14="http://schemas.microsoft.com/office/powerpoint/2010/main" val="401274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uckovich">
            <a:extLst>
              <a:ext uri="{FF2B5EF4-FFF2-40B4-BE49-F238E27FC236}">
                <a16:creationId xmlns:a16="http://schemas.microsoft.com/office/drawing/2014/main" id="{0A5EBD82-9CA5-41A2-87A4-7202151CB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68" y="252559"/>
            <a:ext cx="9955663" cy="5601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07CAD7-6386-4AFA-A243-525910248C36}"/>
              </a:ext>
            </a:extLst>
          </p:cNvPr>
          <p:cNvSpPr txBox="1"/>
          <p:nvPr/>
        </p:nvSpPr>
        <p:spPr>
          <a:xfrm>
            <a:off x="3279914" y="6076986"/>
            <a:ext cx="6102626" cy="369332"/>
          </a:xfrm>
          <a:prstGeom prst="rect">
            <a:avLst/>
          </a:prstGeom>
          <a:noFill/>
        </p:spPr>
        <p:txBody>
          <a:bodyPr wrap="square">
            <a:spAutoFit/>
          </a:bodyPr>
          <a:lstStyle/>
          <a:p>
            <a:r>
              <a:rPr lang="en-US" dirty="0"/>
              <a:t>Mike Luckovich, “We Voted,” </a:t>
            </a:r>
            <a:r>
              <a:rPr lang="en-US" i="1" dirty="0"/>
              <a:t>Atlanta Journal-Constitution</a:t>
            </a:r>
            <a:r>
              <a:rPr lang="en-US" dirty="0"/>
              <a:t>, 2022</a:t>
            </a:r>
          </a:p>
        </p:txBody>
      </p:sp>
    </p:spTree>
    <p:extLst>
      <p:ext uri="{BB962C8B-B14F-4D97-AF65-F5344CB8AC3E}">
        <p14:creationId xmlns:p14="http://schemas.microsoft.com/office/powerpoint/2010/main" val="238700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7A74-3D00-4526-BDD2-263868437BD7}"/>
              </a:ext>
            </a:extLst>
          </p:cNvPr>
          <p:cNvSpPr>
            <a:spLocks noGrp="1"/>
          </p:cNvSpPr>
          <p:nvPr>
            <p:ph type="title"/>
          </p:nvPr>
        </p:nvSpPr>
        <p:spPr/>
        <p:txBody>
          <a:bodyPr/>
          <a:lstStyle/>
          <a:p>
            <a:r>
              <a:rPr lang="en-US" dirty="0"/>
              <a:t>We Voted, Mike Luckovich, 2022</a:t>
            </a:r>
          </a:p>
        </p:txBody>
      </p:sp>
      <p:sp>
        <p:nvSpPr>
          <p:cNvPr id="3" name="Content Placeholder 2">
            <a:extLst>
              <a:ext uri="{FF2B5EF4-FFF2-40B4-BE49-F238E27FC236}">
                <a16:creationId xmlns:a16="http://schemas.microsoft.com/office/drawing/2014/main" id="{F8B9F4EE-F396-4F87-9D37-08BC91A648D2}"/>
              </a:ext>
            </a:extLst>
          </p:cNvPr>
          <p:cNvSpPr>
            <a:spLocks noGrp="1"/>
          </p:cNvSpPr>
          <p:nvPr>
            <p:ph idx="1"/>
          </p:nvPr>
        </p:nvSpPr>
        <p:spPr/>
        <p:txBody>
          <a:bodyPr>
            <a:normAutofit fontScale="92500"/>
          </a:bodyPr>
          <a:lstStyle/>
          <a:p>
            <a:r>
              <a:rPr lang="en-US" dirty="0"/>
              <a:t>A depiction of Supreme Court Justices Neil Gorsuch, Amy Coney Barrett, and Brett Kavanaugh amid voting rights case, by of the </a:t>
            </a:r>
            <a:r>
              <a:rPr lang="en-US" i="1" dirty="0"/>
              <a:t>Atlanta Journal-Constitution.</a:t>
            </a:r>
          </a:p>
          <a:p>
            <a:r>
              <a:rPr lang="en-US" dirty="0"/>
              <a:t>In an ironic twist, Luckovich suggests justices have disfranchised voters, yet they proudly wear the sticker meant to represent pride in a public election.</a:t>
            </a:r>
          </a:p>
          <a:p>
            <a:r>
              <a:rPr lang="en-US" dirty="0"/>
              <a:t>Luckovich attended University of Washington and has won the Pulitzer Prize. </a:t>
            </a:r>
          </a:p>
          <a:p>
            <a:r>
              <a:rPr lang="en-US" dirty="0"/>
              <a:t>His depictions of former President Trump ridicule his hands and expressions. </a:t>
            </a:r>
          </a:p>
          <a:p>
            <a:r>
              <a:rPr lang="en-US" dirty="0">
                <a:hlinkClick r:id="rId2"/>
              </a:rPr>
              <a:t>Atlanta Journal Constitution</a:t>
            </a:r>
            <a:r>
              <a:rPr lang="en-US" dirty="0"/>
              <a:t>   	</a:t>
            </a:r>
            <a:r>
              <a:rPr lang="en-US" dirty="0">
                <a:hlinkClick r:id="rId3"/>
              </a:rPr>
              <a:t>Between the Lines (YouTube, 7:41)</a:t>
            </a:r>
            <a:endParaRPr lang="en-US" dirty="0"/>
          </a:p>
        </p:txBody>
      </p:sp>
    </p:spTree>
    <p:extLst>
      <p:ext uri="{BB962C8B-B14F-4D97-AF65-F5344CB8AC3E}">
        <p14:creationId xmlns:p14="http://schemas.microsoft.com/office/powerpoint/2010/main" val="386735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881936-A0BB-42E5-BCCA-C69602F5F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8" t="7129" r="9825" b="6845"/>
          <a:stretch/>
        </p:blipFill>
        <p:spPr bwMode="auto">
          <a:xfrm>
            <a:off x="2203401" y="656441"/>
            <a:ext cx="7785198" cy="5545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7C97EA-7D0C-406A-B2F8-F365C59F8DB6}"/>
              </a:ext>
            </a:extLst>
          </p:cNvPr>
          <p:cNvSpPr txBox="1"/>
          <p:nvPr/>
        </p:nvSpPr>
        <p:spPr>
          <a:xfrm>
            <a:off x="3325903" y="6317017"/>
            <a:ext cx="6102626" cy="369332"/>
          </a:xfrm>
          <a:prstGeom prst="rect">
            <a:avLst/>
          </a:prstGeom>
          <a:noFill/>
        </p:spPr>
        <p:txBody>
          <a:bodyPr wrap="square">
            <a:spAutoFit/>
          </a:bodyPr>
          <a:lstStyle/>
          <a:p>
            <a:r>
              <a:rPr lang="en-US" dirty="0"/>
              <a:t>“Join or Die,”  </a:t>
            </a:r>
            <a:r>
              <a:rPr lang="en-US" i="1" dirty="0"/>
              <a:t>Pennsylvania Gazette</a:t>
            </a:r>
            <a:r>
              <a:rPr lang="en-US" dirty="0"/>
              <a:t>, 754, (Artist Unknown) </a:t>
            </a:r>
          </a:p>
        </p:txBody>
      </p:sp>
    </p:spTree>
    <p:extLst>
      <p:ext uri="{BB962C8B-B14F-4D97-AF65-F5344CB8AC3E}">
        <p14:creationId xmlns:p14="http://schemas.microsoft.com/office/powerpoint/2010/main" val="197339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7A74-3D00-4526-BDD2-263868437BD7}"/>
              </a:ext>
            </a:extLst>
          </p:cNvPr>
          <p:cNvSpPr>
            <a:spLocks noGrp="1"/>
          </p:cNvSpPr>
          <p:nvPr>
            <p:ph type="title"/>
          </p:nvPr>
        </p:nvSpPr>
        <p:spPr/>
        <p:txBody>
          <a:bodyPr/>
          <a:lstStyle/>
          <a:p>
            <a:r>
              <a:rPr lang="en-US" dirty="0"/>
              <a:t>Tips and Tricks </a:t>
            </a:r>
          </a:p>
        </p:txBody>
      </p:sp>
      <p:sp>
        <p:nvSpPr>
          <p:cNvPr id="3" name="Content Placeholder 2">
            <a:extLst>
              <a:ext uri="{FF2B5EF4-FFF2-40B4-BE49-F238E27FC236}">
                <a16:creationId xmlns:a16="http://schemas.microsoft.com/office/drawing/2014/main" id="{F8B9F4EE-F396-4F87-9D37-08BC91A648D2}"/>
              </a:ext>
            </a:extLst>
          </p:cNvPr>
          <p:cNvSpPr>
            <a:spLocks noGrp="1"/>
          </p:cNvSpPr>
          <p:nvPr>
            <p:ph idx="1"/>
          </p:nvPr>
        </p:nvSpPr>
        <p:spPr/>
        <p:txBody>
          <a:bodyPr>
            <a:normAutofit/>
          </a:bodyPr>
          <a:lstStyle/>
          <a:p>
            <a:r>
              <a:rPr lang="en-US" dirty="0"/>
              <a:t>Cheat with Labels</a:t>
            </a:r>
          </a:p>
          <a:p>
            <a:r>
              <a:rPr lang="en-US" dirty="0"/>
              <a:t>2-D Drawings can be effective, Drawing Humans Optional </a:t>
            </a:r>
          </a:p>
          <a:p>
            <a:r>
              <a:rPr lang="en-US" dirty="0"/>
              <a:t>Search News Articles for Dialogue and Quotes </a:t>
            </a:r>
          </a:p>
          <a:p>
            <a:r>
              <a:rPr lang="en-US" dirty="0"/>
              <a:t>Allusion, Allegory, and Parody are common in Political Cartoons </a:t>
            </a:r>
          </a:p>
          <a:p>
            <a:r>
              <a:rPr lang="en-US" dirty="0"/>
              <a:t>Brainstorm common symbols </a:t>
            </a:r>
          </a:p>
        </p:txBody>
      </p:sp>
    </p:spTree>
    <p:extLst>
      <p:ext uri="{BB962C8B-B14F-4D97-AF65-F5344CB8AC3E}">
        <p14:creationId xmlns:p14="http://schemas.microsoft.com/office/powerpoint/2010/main" val="358528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B3D2-C7A2-4589-8E1F-3E9A2F7056EC}"/>
              </a:ext>
            </a:extLst>
          </p:cNvPr>
          <p:cNvSpPr>
            <a:spLocks noGrp="1"/>
          </p:cNvSpPr>
          <p:nvPr>
            <p:ph type="title"/>
          </p:nvPr>
        </p:nvSpPr>
        <p:spPr/>
        <p:txBody>
          <a:bodyPr/>
          <a:lstStyle/>
          <a:p>
            <a:r>
              <a:rPr lang="en-US" dirty="0"/>
              <a:t>Join or die, 1754</a:t>
            </a:r>
          </a:p>
        </p:txBody>
      </p:sp>
      <p:sp>
        <p:nvSpPr>
          <p:cNvPr id="3" name="Content Placeholder 2">
            <a:extLst>
              <a:ext uri="{FF2B5EF4-FFF2-40B4-BE49-F238E27FC236}">
                <a16:creationId xmlns:a16="http://schemas.microsoft.com/office/drawing/2014/main" id="{8E6683FC-C5AF-4391-AC25-3AEB832CFE03}"/>
              </a:ext>
            </a:extLst>
          </p:cNvPr>
          <p:cNvSpPr>
            <a:spLocks noGrp="1"/>
          </p:cNvSpPr>
          <p:nvPr>
            <p:ph idx="1"/>
          </p:nvPr>
        </p:nvSpPr>
        <p:spPr/>
        <p:txBody>
          <a:bodyPr>
            <a:normAutofit fontScale="92500" lnSpcReduction="10000"/>
          </a:bodyPr>
          <a:lstStyle/>
          <a:p>
            <a:r>
              <a:rPr lang="en-US" dirty="0"/>
              <a:t>Appeared in Ben Franklin’s </a:t>
            </a:r>
            <a:r>
              <a:rPr lang="en-US" i="1" dirty="0"/>
              <a:t>Pennsylvania Gazette</a:t>
            </a:r>
          </a:p>
          <a:p>
            <a:r>
              <a:rPr lang="en-US" dirty="0"/>
              <a:t>Nearing the French &amp; Indian War, the cartoon was meant to unite colonies to act as one entity, though still under British rule.</a:t>
            </a:r>
          </a:p>
          <a:p>
            <a:r>
              <a:rPr lang="en-US" dirty="0"/>
              <a:t>Artwork often attributed to Franklin, whose editorial accompanied the image, but t</a:t>
            </a:r>
            <a:r>
              <a:rPr lang="en-US" b="0" i="0" dirty="0">
                <a:effectLst/>
                <a:latin typeface="open-sans"/>
              </a:rPr>
              <a:t>he identity </a:t>
            </a:r>
            <a:r>
              <a:rPr lang="en-US" dirty="0">
                <a:latin typeface="open-sans"/>
              </a:rPr>
              <a:t>of the </a:t>
            </a:r>
            <a:r>
              <a:rPr lang="en-US" b="0" i="0" dirty="0">
                <a:effectLst/>
                <a:latin typeface="open-sans"/>
              </a:rPr>
              <a:t>artist isn’t known.</a:t>
            </a:r>
          </a:p>
          <a:p>
            <a:r>
              <a:rPr lang="en-US" dirty="0">
                <a:latin typeface="open-sans"/>
              </a:rPr>
              <a:t>Though colonies didn’t unify at the time, the image served as an almost-logo of the movement toward colonial unity and independence. </a:t>
            </a:r>
          </a:p>
          <a:p>
            <a:r>
              <a:rPr lang="en-US" dirty="0" err="1">
                <a:hlinkClick r:id="rId2"/>
              </a:rPr>
              <a:t>History.Com</a:t>
            </a:r>
            <a:endParaRPr lang="en-US" dirty="0"/>
          </a:p>
        </p:txBody>
      </p:sp>
    </p:spTree>
    <p:extLst>
      <p:ext uri="{BB962C8B-B14F-4D97-AF65-F5344CB8AC3E}">
        <p14:creationId xmlns:p14="http://schemas.microsoft.com/office/powerpoint/2010/main" val="149533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0FDC9E-680B-4999-A545-EEC747B62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054" y="310415"/>
            <a:ext cx="5467017" cy="5724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E55273-F0F7-4DD3-898E-D099C85B36F8}"/>
              </a:ext>
            </a:extLst>
          </p:cNvPr>
          <p:cNvSpPr txBox="1"/>
          <p:nvPr/>
        </p:nvSpPr>
        <p:spPr>
          <a:xfrm>
            <a:off x="3143250" y="6178253"/>
            <a:ext cx="6103620" cy="369332"/>
          </a:xfrm>
          <a:prstGeom prst="rect">
            <a:avLst/>
          </a:prstGeom>
          <a:noFill/>
        </p:spPr>
        <p:txBody>
          <a:bodyPr wrap="square">
            <a:spAutoFit/>
          </a:bodyPr>
          <a:lstStyle/>
          <a:p>
            <a:r>
              <a:rPr lang="en-US" dirty="0" err="1"/>
              <a:t>Elkanah</a:t>
            </a:r>
            <a:r>
              <a:rPr lang="en-US" dirty="0"/>
              <a:t> Tisdale, “The Gerrymander,” 1812</a:t>
            </a:r>
          </a:p>
        </p:txBody>
      </p:sp>
    </p:spTree>
    <p:extLst>
      <p:ext uri="{BB962C8B-B14F-4D97-AF65-F5344CB8AC3E}">
        <p14:creationId xmlns:p14="http://schemas.microsoft.com/office/powerpoint/2010/main" val="395362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3DE1-8E41-4BA0-BDD4-88A6CE68AC6F}"/>
              </a:ext>
            </a:extLst>
          </p:cNvPr>
          <p:cNvSpPr>
            <a:spLocks noGrp="1"/>
          </p:cNvSpPr>
          <p:nvPr>
            <p:ph type="title"/>
          </p:nvPr>
        </p:nvSpPr>
        <p:spPr/>
        <p:txBody>
          <a:bodyPr/>
          <a:lstStyle/>
          <a:p>
            <a:r>
              <a:rPr lang="en-US" dirty="0" err="1"/>
              <a:t>THe</a:t>
            </a:r>
            <a:r>
              <a:rPr lang="en-US" dirty="0"/>
              <a:t> gerrymander, </a:t>
            </a:r>
            <a:r>
              <a:rPr lang="en-US" dirty="0" err="1"/>
              <a:t>Elkanah</a:t>
            </a:r>
            <a:r>
              <a:rPr lang="en-US" dirty="0"/>
              <a:t> Tisdale, 1812</a:t>
            </a:r>
          </a:p>
        </p:txBody>
      </p:sp>
      <p:sp>
        <p:nvSpPr>
          <p:cNvPr id="3" name="Content Placeholder 2">
            <a:extLst>
              <a:ext uri="{FF2B5EF4-FFF2-40B4-BE49-F238E27FC236}">
                <a16:creationId xmlns:a16="http://schemas.microsoft.com/office/drawing/2014/main" id="{84A8A3B4-2FD6-4031-9595-F47B43E5E5AB}"/>
              </a:ext>
            </a:extLst>
          </p:cNvPr>
          <p:cNvSpPr>
            <a:spLocks noGrp="1"/>
          </p:cNvSpPr>
          <p:nvPr>
            <p:ph idx="1"/>
          </p:nvPr>
        </p:nvSpPr>
        <p:spPr/>
        <p:txBody>
          <a:bodyPr>
            <a:normAutofit fontScale="85000" lnSpcReduction="20000"/>
          </a:bodyPr>
          <a:lstStyle/>
          <a:p>
            <a:r>
              <a:rPr lang="en-US" dirty="0"/>
              <a:t>Published after the passage of a Massachusetts law that reformed congressional districts to the Republican’s favor. </a:t>
            </a:r>
          </a:p>
          <a:p>
            <a:r>
              <a:rPr lang="en-US" dirty="0"/>
              <a:t>Governor Elbridge Gerry signed the bill into law.</a:t>
            </a:r>
          </a:p>
          <a:p>
            <a:r>
              <a:rPr lang="en-US" dirty="0"/>
              <a:t>Artist Tisdale added a head and wings to an oddly shaped district and labeled it “The Gerry-</a:t>
            </a:r>
            <a:r>
              <a:rPr lang="en-US" dirty="0" err="1"/>
              <a:t>Mander</a:t>
            </a:r>
            <a:r>
              <a:rPr lang="en-US" dirty="0"/>
              <a:t>.”</a:t>
            </a:r>
          </a:p>
          <a:p>
            <a:r>
              <a:rPr lang="en-US" dirty="0"/>
              <a:t>The actual district was not as mis-shaped as the drawing suggests. Cartoon proved politically effective.</a:t>
            </a:r>
          </a:p>
          <a:p>
            <a:r>
              <a:rPr lang="en-US" dirty="0"/>
              <a:t>Often mis-attributed to early American artist Gilbert Stuart. </a:t>
            </a:r>
          </a:p>
          <a:p>
            <a:r>
              <a:rPr lang="en-US" dirty="0">
                <a:hlinkClick r:id="rId2"/>
              </a:rPr>
              <a:t>Massachusetts Historical Society </a:t>
            </a:r>
            <a:endParaRPr lang="en-US" dirty="0"/>
          </a:p>
          <a:p>
            <a:endParaRPr lang="en-US" dirty="0"/>
          </a:p>
        </p:txBody>
      </p:sp>
    </p:spTree>
    <p:extLst>
      <p:ext uri="{BB962C8B-B14F-4D97-AF65-F5344CB8AC3E}">
        <p14:creationId xmlns:p14="http://schemas.microsoft.com/office/powerpoint/2010/main" val="418962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A7595B-1C7A-4EBE-BD65-9B386FEA3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6" y="291690"/>
            <a:ext cx="9185267" cy="5491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CBC636-4490-4B04-A5E7-B1B3C31D531F}"/>
              </a:ext>
            </a:extLst>
          </p:cNvPr>
          <p:cNvSpPr txBox="1"/>
          <p:nvPr/>
        </p:nvSpPr>
        <p:spPr>
          <a:xfrm>
            <a:off x="3776372" y="6027221"/>
            <a:ext cx="5039636" cy="369332"/>
          </a:xfrm>
          <a:prstGeom prst="rect">
            <a:avLst/>
          </a:prstGeom>
          <a:noFill/>
        </p:spPr>
        <p:txBody>
          <a:bodyPr wrap="square">
            <a:spAutoFit/>
          </a:bodyPr>
          <a:lstStyle/>
          <a:p>
            <a:r>
              <a:rPr lang="en-US" sz="1800" dirty="0"/>
              <a:t>Louis Mauer, “Great American Reform </a:t>
            </a:r>
            <a:r>
              <a:rPr lang="en-US" dirty="0"/>
              <a:t>P</a:t>
            </a:r>
            <a:r>
              <a:rPr lang="en-US" sz="1800" dirty="0"/>
              <a:t>arty,” 1856</a:t>
            </a:r>
            <a:endParaRPr lang="en-US" dirty="0"/>
          </a:p>
        </p:txBody>
      </p:sp>
    </p:spTree>
    <p:extLst>
      <p:ext uri="{BB962C8B-B14F-4D97-AF65-F5344CB8AC3E}">
        <p14:creationId xmlns:p14="http://schemas.microsoft.com/office/powerpoint/2010/main" val="406218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5563-B22F-49C5-B8D9-1D238E8D5BAE}"/>
              </a:ext>
            </a:extLst>
          </p:cNvPr>
          <p:cNvSpPr>
            <a:spLocks noGrp="1"/>
          </p:cNvSpPr>
          <p:nvPr>
            <p:ph type="title"/>
          </p:nvPr>
        </p:nvSpPr>
        <p:spPr/>
        <p:txBody>
          <a:bodyPr>
            <a:normAutofit/>
          </a:bodyPr>
          <a:lstStyle/>
          <a:p>
            <a:r>
              <a:rPr lang="en-US" sz="3200" dirty="0"/>
              <a:t>Great American reform party, Louis Mauer, 1856</a:t>
            </a:r>
          </a:p>
        </p:txBody>
      </p:sp>
      <p:sp>
        <p:nvSpPr>
          <p:cNvPr id="3" name="Content Placeholder 2">
            <a:extLst>
              <a:ext uri="{FF2B5EF4-FFF2-40B4-BE49-F238E27FC236}">
                <a16:creationId xmlns:a16="http://schemas.microsoft.com/office/drawing/2014/main" id="{78AB8B51-8E4F-4D26-8FA6-3DD7B6854EA8}"/>
              </a:ext>
            </a:extLst>
          </p:cNvPr>
          <p:cNvSpPr>
            <a:spLocks noGrp="1"/>
          </p:cNvSpPr>
          <p:nvPr>
            <p:ph idx="1"/>
          </p:nvPr>
        </p:nvSpPr>
        <p:spPr/>
        <p:txBody>
          <a:bodyPr>
            <a:normAutofit fontScale="92500" lnSpcReduction="20000"/>
          </a:bodyPr>
          <a:lstStyle/>
          <a:p>
            <a:r>
              <a:rPr lang="en-US" dirty="0"/>
              <a:t>Antebellum cartoons often depicted people in scenes with lengthy dialogue in speech bubbles. </a:t>
            </a:r>
          </a:p>
          <a:p>
            <a:r>
              <a:rPr lang="en-US" dirty="0"/>
              <a:t>This one a mockery of the new Free Soil (modern Republican) political party.</a:t>
            </a:r>
          </a:p>
          <a:p>
            <a:r>
              <a:rPr lang="en-US" dirty="0"/>
              <a:t>Reveals the different radical factions in the Republican Party’s tent.</a:t>
            </a:r>
          </a:p>
          <a:p>
            <a:r>
              <a:rPr lang="en-US" dirty="0"/>
              <a:t>John C. Fremont, Trailblazer, Military Veteran, and Senator is the presidential  nominee to the far right.</a:t>
            </a:r>
          </a:p>
          <a:p>
            <a:r>
              <a:rPr lang="en-US" dirty="0"/>
              <a:t>The “Maine Law” in the cartoon addresses and criticizes prohibition of alcohol. </a:t>
            </a:r>
          </a:p>
          <a:p>
            <a:r>
              <a:rPr lang="en-US" dirty="0">
                <a:hlinkClick r:id="rId2"/>
              </a:rPr>
              <a:t>Library of Congress </a:t>
            </a:r>
            <a:endParaRPr lang="en-US" dirty="0"/>
          </a:p>
        </p:txBody>
      </p:sp>
    </p:spTree>
    <p:extLst>
      <p:ext uri="{BB962C8B-B14F-4D97-AF65-F5344CB8AC3E}">
        <p14:creationId xmlns:p14="http://schemas.microsoft.com/office/powerpoint/2010/main" val="203529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cartoon shows Boss Tweed leaning on a voting booth that is labeled In Counting There is Strength. The booth has the ballot box on top of it. The caption at the bottom of the cartoon reads “‘That’s what’s the matter.’ Boss Tweed: ‘As long as I count the votes, what are you going to do about it? Say?’”">
            <a:extLst>
              <a:ext uri="{FF2B5EF4-FFF2-40B4-BE49-F238E27FC236}">
                <a16:creationId xmlns:a16="http://schemas.microsoft.com/office/drawing/2014/main" id="{477399B0-599A-455B-BD9D-BF4F5272E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119" y="299056"/>
            <a:ext cx="5307680" cy="5753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BC8EC2-6E2F-4808-B33F-C843A06A5EAF}"/>
              </a:ext>
            </a:extLst>
          </p:cNvPr>
          <p:cNvSpPr txBox="1"/>
          <p:nvPr/>
        </p:nvSpPr>
        <p:spPr>
          <a:xfrm>
            <a:off x="3001802" y="6189612"/>
            <a:ext cx="6102626" cy="369332"/>
          </a:xfrm>
          <a:prstGeom prst="rect">
            <a:avLst/>
          </a:prstGeom>
          <a:noFill/>
        </p:spPr>
        <p:txBody>
          <a:bodyPr wrap="square">
            <a:spAutoFit/>
          </a:bodyPr>
          <a:lstStyle/>
          <a:p>
            <a:r>
              <a:rPr lang="en-US" sz="1800" dirty="0"/>
              <a:t>Thomas Nast,  “That’s What’s the Matter,” </a:t>
            </a:r>
            <a:r>
              <a:rPr lang="en-US" sz="1800" i="1" dirty="0"/>
              <a:t>Harper’s Weekly, 1871</a:t>
            </a:r>
            <a:endParaRPr lang="en-US" i="1" dirty="0"/>
          </a:p>
        </p:txBody>
      </p:sp>
    </p:spTree>
    <p:extLst>
      <p:ext uri="{BB962C8B-B14F-4D97-AF65-F5344CB8AC3E}">
        <p14:creationId xmlns:p14="http://schemas.microsoft.com/office/powerpoint/2010/main" val="51728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B93B-29A0-439F-A6FC-C39494375020}"/>
              </a:ext>
            </a:extLst>
          </p:cNvPr>
          <p:cNvSpPr>
            <a:spLocks noGrp="1"/>
          </p:cNvSpPr>
          <p:nvPr>
            <p:ph type="title"/>
          </p:nvPr>
        </p:nvSpPr>
        <p:spPr/>
        <p:txBody>
          <a:bodyPr>
            <a:normAutofit/>
          </a:bodyPr>
          <a:lstStyle/>
          <a:p>
            <a:r>
              <a:rPr lang="en-US" sz="3200" dirty="0"/>
              <a:t>That’s What’s the Matter, Thomas Nast, 1871</a:t>
            </a:r>
          </a:p>
        </p:txBody>
      </p:sp>
      <p:sp>
        <p:nvSpPr>
          <p:cNvPr id="3" name="Content Placeholder 2">
            <a:extLst>
              <a:ext uri="{FF2B5EF4-FFF2-40B4-BE49-F238E27FC236}">
                <a16:creationId xmlns:a16="http://schemas.microsoft.com/office/drawing/2014/main" id="{0FF1E64B-9514-4D23-878A-78FC7C58B858}"/>
              </a:ext>
            </a:extLst>
          </p:cNvPr>
          <p:cNvSpPr>
            <a:spLocks noGrp="1"/>
          </p:cNvSpPr>
          <p:nvPr>
            <p:ph idx="1"/>
          </p:nvPr>
        </p:nvSpPr>
        <p:spPr/>
        <p:txBody>
          <a:bodyPr>
            <a:normAutofit/>
          </a:bodyPr>
          <a:lstStyle/>
          <a:p>
            <a:r>
              <a:rPr lang="en-US" dirty="0"/>
              <a:t>New York City politico William Marcy Tweed standing aside a ballot box. </a:t>
            </a:r>
          </a:p>
          <a:p>
            <a:r>
              <a:rPr lang="en-US" dirty="0"/>
              <a:t>Artist Thomas Nast cartooned for </a:t>
            </a:r>
            <a:r>
              <a:rPr lang="en-US" i="1" dirty="0"/>
              <a:t>Harper’s Weekly </a:t>
            </a:r>
            <a:r>
              <a:rPr lang="en-US" dirty="0"/>
              <a:t>and the </a:t>
            </a:r>
            <a:r>
              <a:rPr lang="en-US" i="1" dirty="0"/>
              <a:t>New York Times.</a:t>
            </a:r>
          </a:p>
          <a:p>
            <a:r>
              <a:rPr lang="en-US" dirty="0"/>
              <a:t>Boss Tweed and his ring of corrupt officials were Nast’s most common target.</a:t>
            </a:r>
          </a:p>
          <a:p>
            <a:r>
              <a:rPr lang="en-US" dirty="0"/>
              <a:t>Nast exposed Tweed who was ultimately prosecuted and sent to prison.</a:t>
            </a:r>
          </a:p>
          <a:p>
            <a:r>
              <a:rPr lang="en-US" dirty="0"/>
              <a:t>Nast is considered the father of modern American political cartooning.  </a:t>
            </a:r>
          </a:p>
          <a:p>
            <a:r>
              <a:rPr lang="en-US" dirty="0">
                <a:hlinkClick r:id="rId2"/>
              </a:rPr>
              <a:t>Harper’s Weekly </a:t>
            </a:r>
            <a:endParaRPr lang="en-US" dirty="0"/>
          </a:p>
          <a:p>
            <a:endParaRPr lang="en-US" dirty="0"/>
          </a:p>
        </p:txBody>
      </p:sp>
    </p:spTree>
    <p:extLst>
      <p:ext uri="{BB962C8B-B14F-4D97-AF65-F5344CB8AC3E}">
        <p14:creationId xmlns:p14="http://schemas.microsoft.com/office/powerpoint/2010/main" val="2965227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36997</TotalTime>
  <Words>927</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open-sans</vt:lpstr>
      <vt:lpstr>Tw Cen MT</vt:lpstr>
      <vt:lpstr>Circuit</vt:lpstr>
      <vt:lpstr>Those Damned Pictures  Political cartoons for U.S. Government and History  </vt:lpstr>
      <vt:lpstr>PowerPoint Presentation</vt:lpstr>
      <vt:lpstr>Join or die, 1754</vt:lpstr>
      <vt:lpstr>PowerPoint Presentation</vt:lpstr>
      <vt:lpstr>THe gerrymander, Elkanah Tisdale, 1812</vt:lpstr>
      <vt:lpstr>PowerPoint Presentation</vt:lpstr>
      <vt:lpstr>Great American reform party, Louis Mauer, 1856</vt:lpstr>
      <vt:lpstr>PowerPoint Presentation</vt:lpstr>
      <vt:lpstr>That’s What’s the Matter, Thomas Nast, 1871</vt:lpstr>
      <vt:lpstr>PowerPoint Presentation</vt:lpstr>
      <vt:lpstr>THe bosses of the senate, Joseph Keppler, 1889</vt:lpstr>
      <vt:lpstr>PowerPoint Presentation</vt:lpstr>
      <vt:lpstr>New Deal Remedies, Clifford berryman, 1934</vt:lpstr>
      <vt:lpstr>PowerPoint Presentation</vt:lpstr>
      <vt:lpstr>Half Slave, Half Free, Herb Block, 1964</vt:lpstr>
      <vt:lpstr>PowerPoint Presentation</vt:lpstr>
      <vt:lpstr>Up on Blocks, Matt Wueker, 2022</vt:lpstr>
      <vt:lpstr>PowerPoint Presentation</vt:lpstr>
      <vt:lpstr>We Voted, Mike Luckovich, 2022</vt:lpstr>
      <vt:lpstr>Tips and Tricks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75</cp:revision>
  <dcterms:created xsi:type="dcterms:W3CDTF">2021-12-04T13:41:15Z</dcterms:created>
  <dcterms:modified xsi:type="dcterms:W3CDTF">2022-10-12T13:18:27Z</dcterms:modified>
</cp:coreProperties>
</file>