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2"/>
  </p:sldMasterIdLst>
  <p:notesMasterIdLst>
    <p:notesMasterId r:id="rId19"/>
  </p:notesMasterIdLst>
  <p:handoutMasterIdLst>
    <p:handoutMasterId r:id="rId20"/>
  </p:handoutMasterIdLst>
  <p:sldIdLst>
    <p:sldId id="264" r:id="rId3"/>
    <p:sldId id="303" r:id="rId4"/>
    <p:sldId id="317" r:id="rId5"/>
    <p:sldId id="326" r:id="rId6"/>
    <p:sldId id="312" r:id="rId7"/>
    <p:sldId id="318" r:id="rId8"/>
    <p:sldId id="328" r:id="rId9"/>
    <p:sldId id="329" r:id="rId10"/>
    <p:sldId id="321" r:id="rId11"/>
    <p:sldId id="330" r:id="rId12"/>
    <p:sldId id="331" r:id="rId13"/>
    <p:sldId id="332" r:id="rId14"/>
    <p:sldId id="322" r:id="rId15"/>
    <p:sldId id="324" r:id="rId16"/>
    <p:sldId id="266" r:id="rId17"/>
    <p:sldId id="333" r:id="rId18"/>
  </p:sldIdLst>
  <p:sldSz cx="12188825" cy="6858000"/>
  <p:notesSz cx="6858000" cy="92964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9" pos="3839" userDrawn="1">
          <p15:clr>
            <a:srgbClr val="A4A3A4"/>
          </p15:clr>
        </p15:guide>
        <p15:guide id="10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426" autoAdjust="0"/>
    <p:restoredTop sz="94660"/>
  </p:normalViewPr>
  <p:slideViewPr>
    <p:cSldViewPr showGuides="1">
      <p:cViewPr varScale="1">
        <p:scale>
          <a:sx n="66" d="100"/>
          <a:sy n="66" d="100"/>
        </p:scale>
        <p:origin x="96" y="228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3" d="100"/>
          <a:sy n="63" d="100"/>
        </p:scale>
        <p:origin x="1986" y="108"/>
      </p:cViewPr>
      <p:guideLst>
        <p:guide orient="horz" pos="2928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>
              <a:solidFill>
                <a:schemeClr val="tx2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73C59C-4E16-4A64-A766-34DB213E11B3}" type="datetimeFigureOut">
              <a:rPr lang="en-US">
                <a:solidFill>
                  <a:schemeClr val="tx2"/>
                </a:solidFill>
              </a:rPr>
              <a:t>3/2/2019</a:t>
            </a:fld>
            <a:endParaRPr>
              <a:solidFill>
                <a:schemeClr val="tx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>
              <a:solidFill>
                <a:schemeClr val="tx2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D77566-CD65-4859-9FA1-43956DC85B8C}" type="slidenum">
              <a:rPr>
                <a:solidFill>
                  <a:schemeClr val="tx2"/>
                </a:solidFill>
              </a:rPr>
              <a:t>‹#›</a:t>
            </a:fld>
            <a:endParaRPr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7983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F95CF31C-F757-429C-A789-86504F04C3BE}" type="datetimeFigureOut">
              <a:rPr lang="en-US"/>
              <a:pPr/>
              <a:t>3/2/2019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31788" y="696913"/>
            <a:ext cx="6194425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8796F01-7154-41E0-B48B-A6921757531A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4077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2383" y="1498601"/>
            <a:ext cx="7008574" cy="3298825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540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72383" y="4927600"/>
            <a:ext cx="7008574" cy="1244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 b="0">
                <a:solidFill>
                  <a:schemeClr val="tx1"/>
                </a:solidFill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222770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CB6C2-1084-4AED-A74A-DF028B0094EA}" type="datetimeFigureOut">
              <a:rPr lang="en-US"/>
              <a:t>3/2/2019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10434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52633" y="274638"/>
            <a:ext cx="1422030" cy="589756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7309" y="274638"/>
            <a:ext cx="8532178" cy="589756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CB6C2-1084-4AED-A74A-DF028B0094EA}" type="datetimeFigureOut">
              <a:rPr lang="en-US"/>
              <a:t>3/2/2019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50715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 rot="10800000">
            <a:off x="0" y="5645511"/>
            <a:ext cx="12188825" cy="63125"/>
            <a:chOff x="507492" y="1501519"/>
            <a:chExt cx="8129016" cy="6312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/>
          <p:cNvGrpSpPr/>
          <p:nvPr/>
        </p:nvGrpSpPr>
        <p:grpSpPr>
          <a:xfrm>
            <a:off x="0" y="1143001"/>
            <a:ext cx="12188825" cy="63125"/>
            <a:chOff x="507492" y="1501519"/>
            <a:chExt cx="8129016" cy="63125"/>
          </a:xfrm>
        </p:grpSpPr>
        <p:cxnSp>
          <p:nvCxnSpPr>
            <p:cNvPr id="15" name="Straight Connector 14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Rectangle 6"/>
          <p:cNvSpPr/>
          <p:nvPr/>
        </p:nvSpPr>
        <p:spPr>
          <a:xfrm>
            <a:off x="0" y="5778124"/>
            <a:ext cx="12188825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2399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88825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2399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4612" y="2292095"/>
            <a:ext cx="5732557" cy="2219691"/>
          </a:xfrm>
        </p:spPr>
        <p:txBody>
          <a:bodyPr anchor="ctr">
            <a:normAutofit/>
          </a:bodyPr>
          <a:lstStyle>
            <a:lvl1pPr algn="l">
              <a:defRPr sz="4399" cap="all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4612" y="4511785"/>
            <a:ext cx="5732557" cy="955565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799"/>
            </a:lvl1pPr>
            <a:lvl2pPr marL="457063" indent="0" algn="ctr">
              <a:buNone/>
              <a:defRPr sz="1999"/>
            </a:lvl2pPr>
            <a:lvl3pPr marL="914126" indent="0" algn="ctr">
              <a:buNone/>
              <a:defRPr sz="1799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5535" y="0"/>
            <a:ext cx="1747069" cy="2292094"/>
          </a:xfrm>
          <a:prstGeom prst="rect">
            <a:avLst/>
          </a:prstGeom>
        </p:spPr>
      </p:pic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6979246" y="1310656"/>
            <a:ext cx="5209580" cy="4208604"/>
          </a:xfrm>
          <a:solidFill>
            <a:schemeClr val="tx1">
              <a:lumMod val="20000"/>
              <a:lumOff val="80000"/>
            </a:schemeClr>
          </a:solidFill>
        </p:spPr>
        <p:txBody>
          <a:bodyPr tIns="1005840"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9" name="Instructional Text"/>
          <p:cNvSpPr/>
          <p:nvPr/>
        </p:nvSpPr>
        <p:spPr>
          <a:xfrm>
            <a:off x="12341185" y="0"/>
            <a:ext cx="1295063" cy="6858000"/>
          </a:xfrm>
          <a:prstGeom prst="roundRect">
            <a:avLst>
              <a:gd name="adj" fmla="val 9717"/>
            </a:avLst>
          </a:prstGeom>
          <a:solidFill>
            <a:srgbClr val="A6A6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16" tIns="45708" rIns="91416" bIns="4570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sz="1200" b="1" i="1">
                <a:latin typeface="Arial" pitchFamily="34" charset="0"/>
                <a:cs typeface="Arial" pitchFamily="34" charset="0"/>
              </a:rPr>
              <a:t>NOTE:</a:t>
            </a:r>
          </a:p>
          <a:p>
            <a:r>
              <a:rPr sz="1200" i="1">
                <a:latin typeface="Arial" pitchFamily="34" charset="0"/>
                <a:cs typeface="Arial" pitchFamily="34" charset="0"/>
              </a:rPr>
              <a:t>To change the  image on this slide, select the picture and delete it. Then click the Pictures icon in the placeholder to insert your own image.</a:t>
            </a:r>
          </a:p>
        </p:txBody>
      </p:sp>
    </p:spTree>
    <p:extLst>
      <p:ext uri="{BB962C8B-B14F-4D97-AF65-F5344CB8AC3E}">
        <p14:creationId xmlns:p14="http://schemas.microsoft.com/office/powerpoint/2010/main" val="20680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A30F4-0B4E-4E4B-BC36-C30CD13F4E17}" type="datetimeFigureOut">
              <a:rPr lang="en-US"/>
              <a:t>3/2/2019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63524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589" y="4445000"/>
            <a:ext cx="7008574" cy="1930400"/>
          </a:xfrm>
        </p:spPr>
        <p:txBody>
          <a:bodyPr anchor="t">
            <a:normAutofit/>
          </a:bodyPr>
          <a:lstStyle>
            <a:lvl1pPr algn="l">
              <a:defRPr sz="54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589" y="3124200"/>
            <a:ext cx="7008574" cy="1296987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60949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963402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7309" y="1701800"/>
            <a:ext cx="4977104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7559" y="1701800"/>
            <a:ext cx="4977104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en-US"/>
              <a:t>3/2/2019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89339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1372" y="1608836"/>
            <a:ext cx="4973041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7309" y="2209800"/>
            <a:ext cx="4977104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01622" y="1608836"/>
            <a:ext cx="4973041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7559" y="2209800"/>
            <a:ext cx="4977104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en-US"/>
              <a:t>3/2/2019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5283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en-US"/>
              <a:t>3/2/2019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16763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en-US"/>
              <a:t>3/2/2019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68731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961368" y="0"/>
            <a:ext cx="7922736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721" y="1701800"/>
            <a:ext cx="3351927" cy="2844800"/>
          </a:xfrm>
        </p:spPr>
        <p:txBody>
          <a:bodyPr anchor="b">
            <a:normAutofit/>
          </a:bodyPr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9236" y="482600"/>
            <a:ext cx="6805427" cy="5892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21" y="4648200"/>
            <a:ext cx="3351927" cy="17272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BF754-515F-40B9-8D24-D54D5825B3D0}" type="datetimeFigureOut">
              <a:rPr lang="en-US"/>
              <a:t>3/2/2019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68072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082258" y="0"/>
            <a:ext cx="802431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7765" y="4800600"/>
            <a:ext cx="7313295" cy="762000"/>
          </a:xfrm>
        </p:spPr>
        <p:txBody>
          <a:bodyPr anchor="b">
            <a:normAutofit/>
          </a:bodyPr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437765" y="279401"/>
            <a:ext cx="7313295" cy="4448175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37765" y="5562600"/>
            <a:ext cx="7313295" cy="8128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BF754-515F-40B9-8D24-D54D5825B3D0}" type="datetimeFigureOut">
              <a:rPr lang="en-US"/>
              <a:t>3/2/2019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21337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304721" y="0"/>
            <a:ext cx="11579384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3970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7309" y="1701800"/>
            <a:ext cx="10157354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17309" y="6400801"/>
            <a:ext cx="2742486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l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2DD204D1-F9BD-4643-8480-6EA41EB484F1}" type="datetimeFigureOut">
              <a:rPr lang="en-US"/>
              <a:pPr/>
              <a:t>3/2/2019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07842" y="6400801"/>
            <a:ext cx="6216301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ctr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67146" y="6400801"/>
            <a:ext cx="1107518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r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EB37DED6-D4C7-42EE-AB49-D2E39E64FDE4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44047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9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75" r:id="rId8"/>
    <p:sldLayoutId id="2147483676" r:id="rId9"/>
    <p:sldLayoutId id="2147483677" r:id="rId10"/>
    <p:sldLayoutId id="2147483678" r:id="rId11"/>
    <p:sldLayoutId id="2147483680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1218987" rtl="0" eaLnBrk="1" latinLnBrk="0" hangingPunct="1">
        <a:lnSpc>
          <a:spcPct val="85000"/>
        </a:lnSpc>
        <a:spcBef>
          <a:spcPct val="0"/>
        </a:spcBef>
        <a:buNone/>
        <a:tabLst/>
        <a:defRPr sz="4400" kern="1200" cap="none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5000"/>
        </a:lnSpc>
        <a:spcBef>
          <a:spcPts val="1866"/>
        </a:spcBef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31392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58037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584683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11328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437973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86461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91264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7885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mailto:rscott@perfectionlearning.com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mailto:rscott@perfectionlearning.com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45197" y="228600"/>
            <a:ext cx="7262945" cy="3806827"/>
          </a:xfrm>
        </p:spPr>
        <p:txBody>
          <a:bodyPr>
            <a:normAutofit/>
          </a:bodyPr>
          <a:lstStyle/>
          <a:p>
            <a:r>
              <a:rPr lang="en-US" b="1" i="1" dirty="0"/>
              <a:t>United States Government and Politics: </a:t>
            </a:r>
            <a:r>
              <a:rPr lang="en-US" b="1" i="1" dirty="0" smtClean="0"/>
              <a:t/>
            </a:r>
            <a:br>
              <a:rPr lang="en-US" b="1" i="1" dirty="0" smtClean="0"/>
            </a:br>
            <a:r>
              <a:rPr lang="en-US" b="1" i="1" dirty="0"/>
              <a:t/>
            </a:r>
            <a:br>
              <a:rPr lang="en-US" b="1" i="1" dirty="0"/>
            </a:br>
            <a:r>
              <a:rPr lang="en-US" sz="3600" b="1" i="1" dirty="0"/>
              <a:t>T</a:t>
            </a:r>
            <a:r>
              <a:rPr lang="en-US" sz="3600" b="1" i="1" dirty="0" smtClean="0"/>
              <a:t>he Redesigned FRQs 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David Wolfford</a:t>
            </a:r>
          </a:p>
          <a:p>
            <a:r>
              <a:rPr lang="en-US" dirty="0" err="1" smtClean="0"/>
              <a:t>Mariemont</a:t>
            </a:r>
            <a:r>
              <a:rPr lang="en-US" dirty="0" smtClean="0"/>
              <a:t> High School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0340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4817" t="13737" r="23060" b="6044"/>
          <a:stretch/>
        </p:blipFill>
        <p:spPr>
          <a:xfrm>
            <a:off x="2055813" y="289390"/>
            <a:ext cx="7822504" cy="6416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8905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5758" t="18786" r="25758" b="8381"/>
          <a:stretch/>
        </p:blipFill>
        <p:spPr>
          <a:xfrm>
            <a:off x="1751012" y="263767"/>
            <a:ext cx="8001000" cy="6462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4136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6096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Brainstorm/</a:t>
            </a:r>
            <a:r>
              <a:rPr lang="en-US" dirty="0" smtClean="0"/>
              <a:t>Draft 2 FRQs individually (3-5 min.), then </a:t>
            </a:r>
            <a:r>
              <a:rPr lang="en-US" dirty="0" smtClean="0"/>
              <a:t>Pairs/Groups of 3 Discuss/Draft/Polish both FRQs.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Consider/Create list of </a:t>
            </a:r>
            <a:r>
              <a:rPr lang="en-US" dirty="0" smtClean="0"/>
              <a:t>Acceptable </a:t>
            </a:r>
            <a:r>
              <a:rPr lang="en-US" dirty="0" smtClean="0"/>
              <a:t>Answers</a:t>
            </a:r>
            <a:r>
              <a:rPr lang="en-US" dirty="0"/>
              <a:t> </a:t>
            </a:r>
            <a:r>
              <a:rPr lang="en-US" dirty="0" smtClean="0"/>
              <a:t>for (A), (B), (C), etc.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Polish and Place Final </a:t>
            </a:r>
            <a:r>
              <a:rPr lang="en-US" dirty="0" smtClean="0"/>
              <a:t>Draft of 2 </a:t>
            </a:r>
            <a:r>
              <a:rPr lang="en-US" dirty="0" smtClean="0"/>
              <a:t>FRQs and possible answers on Yellow Sheet. </a:t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3542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Compare </a:t>
            </a:r>
            <a:r>
              <a:rPr lang="en-US" dirty="0"/>
              <a:t>a non-required Supreme Court case with a required Supreme Court case, explaining how information from the required case is relevant to that in the non-required one 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About a paragraph on the facts and issue in the case, followed by about another paragraph on the ruling</a:t>
            </a:r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269709" y="228600"/>
            <a:ext cx="10157354" cy="13970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>
            <a:lvl1pPr algn="l" defTabSz="1218987" rtl="0" eaLnBrk="1" latinLnBrk="0" hangingPunct="1">
              <a:lnSpc>
                <a:spcPct val="85000"/>
              </a:lnSpc>
              <a:spcBef>
                <a:spcPct val="0"/>
              </a:spcBef>
              <a:buNone/>
              <a:tabLst/>
              <a:defRPr sz="4400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FRQ #3:</a:t>
            </a:r>
            <a:r>
              <a:rPr lang="en-US" dirty="0"/>
              <a:t> </a:t>
            </a:r>
            <a:r>
              <a:rPr lang="en-US" b="1" dirty="0" smtClean="0"/>
              <a:t>SCOTUS </a:t>
            </a:r>
            <a:r>
              <a:rPr lang="en-US" b="1" dirty="0"/>
              <a:t>Comparison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496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269709" y="228600"/>
            <a:ext cx="10157354" cy="13970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>
            <a:lvl1pPr algn="l" defTabSz="1218987" rtl="0" eaLnBrk="1" latinLnBrk="0" hangingPunct="1">
              <a:lnSpc>
                <a:spcPct val="85000"/>
              </a:lnSpc>
              <a:spcBef>
                <a:spcPct val="0"/>
              </a:spcBef>
              <a:buNone/>
              <a:tabLst/>
              <a:defRPr sz="4400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FRQ #4: </a:t>
            </a:r>
            <a:r>
              <a:rPr lang="en-US" b="1" dirty="0" smtClean="0"/>
              <a:t>Argumentative Essay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117309" y="1701800"/>
            <a:ext cx="10157354" cy="4470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 Articulate a defensible claim or thesis that responds to the question and establishes a line </a:t>
            </a:r>
            <a:r>
              <a:rPr lang="en-US" dirty="0" smtClean="0"/>
              <a:t>of reasoning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 Uses two pieces of specific and relevant evidence to support the claim or thesis</a:t>
            </a:r>
          </a:p>
          <a:p>
            <a:pPr marL="0" indent="0">
              <a:buNone/>
            </a:pPr>
            <a:r>
              <a:rPr lang="en-US" dirty="0"/>
              <a:t> Explain how or why the evidence supports the claim or thesis</a:t>
            </a:r>
          </a:p>
          <a:p>
            <a:pPr marL="0" indent="0">
              <a:buNone/>
            </a:pPr>
            <a:r>
              <a:rPr lang="en-US" dirty="0"/>
              <a:t> Responds to an opposing or alternate perspective using refutation, concession, or rebuttal</a:t>
            </a:r>
          </a:p>
        </p:txBody>
      </p:sp>
    </p:spTree>
    <p:extLst>
      <p:ext uri="{BB962C8B-B14F-4D97-AF65-F5344CB8AC3E}">
        <p14:creationId xmlns:p14="http://schemas.microsoft.com/office/powerpoint/2010/main" val="2283963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364daysofthanksgiving.com/wp-content/uploads/2015/01/Horshac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812" y="381000"/>
            <a:ext cx="3429000" cy="4421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341812" y="1066800"/>
            <a:ext cx="40386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Discussion?</a:t>
            </a:r>
          </a:p>
          <a:p>
            <a:endParaRPr lang="en-US" sz="4400" dirty="0" smtClean="0"/>
          </a:p>
          <a:p>
            <a:r>
              <a:rPr lang="en-US" sz="4400" dirty="0" smtClean="0"/>
              <a:t>Thanks</a:t>
            </a:r>
            <a:r>
              <a:rPr lang="en-US" sz="4400" dirty="0" smtClean="0"/>
              <a:t>.</a:t>
            </a:r>
          </a:p>
          <a:p>
            <a:endParaRPr lang="en-US" sz="4400" dirty="0" smtClean="0"/>
          </a:p>
          <a:p>
            <a:r>
              <a:rPr lang="en-US" sz="4400" dirty="0" smtClean="0"/>
              <a:t>Look for these FRQs </a:t>
            </a:r>
            <a:r>
              <a:rPr lang="en-US" sz="4400" dirty="0" smtClean="0"/>
              <a:t>in your </a:t>
            </a:r>
            <a:r>
              <a:rPr lang="en-US" sz="4400" dirty="0" smtClean="0"/>
              <a:t>Inbox. 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997697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875212" y="1041632"/>
            <a:ext cx="6934200" cy="34467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399" dirty="0" smtClean="0"/>
              <a:t>Perfection Sales Rep: </a:t>
            </a:r>
          </a:p>
          <a:p>
            <a:endParaRPr lang="en-US" sz="4399" dirty="0"/>
          </a:p>
          <a:p>
            <a:r>
              <a:rPr lang="en-US" sz="4399" u="sng" dirty="0" err="1" smtClean="0"/>
              <a:t>Ronni</a:t>
            </a:r>
            <a:r>
              <a:rPr lang="en-US" sz="4399" u="sng" dirty="0" smtClean="0"/>
              <a:t> Scott</a:t>
            </a:r>
          </a:p>
          <a:p>
            <a:endParaRPr lang="en-US" sz="1100" u="sng" dirty="0" smtClean="0"/>
          </a:p>
          <a:p>
            <a:r>
              <a:rPr lang="en-US" sz="3200" dirty="0" smtClean="0">
                <a:hlinkClick r:id="rId2"/>
              </a:rPr>
              <a:t>rscott@perfectionlearning.com</a:t>
            </a:r>
          </a:p>
          <a:p>
            <a:r>
              <a:rPr lang="en-US" sz="1100" dirty="0">
                <a:hlinkClick r:id="rId2"/>
              </a:rPr>
              <a:t> </a:t>
            </a:r>
            <a:r>
              <a:rPr lang="en-US" sz="3200" dirty="0">
                <a:hlinkClick r:id="rId2"/>
              </a:rPr>
              <a:t/>
            </a:r>
            <a:br>
              <a:rPr lang="en-US" sz="3200" dirty="0">
                <a:hlinkClick r:id="rId2"/>
              </a:rPr>
            </a:br>
            <a:r>
              <a:rPr lang="en-US" sz="3200" dirty="0" smtClean="0"/>
              <a:t>866-252-6580</a:t>
            </a:r>
            <a:r>
              <a:rPr lang="en-US" sz="3200" dirty="0"/>
              <a:t> ext. 1150</a:t>
            </a:r>
            <a:endParaRPr lang="en-US" sz="3200" u="sng" dirty="0"/>
          </a:p>
        </p:txBody>
      </p:sp>
      <p:pic>
        <p:nvPicPr>
          <p:cNvPr id="6" name="Picture 5" descr="C:\Users\David\Desktop\USGOPO\AMSCO New Cover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59" t="4894" r="14405" b="3872"/>
          <a:stretch/>
        </p:blipFill>
        <p:spPr bwMode="auto">
          <a:xfrm>
            <a:off x="912812" y="1056872"/>
            <a:ext cx="3733800" cy="549632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172036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5491" t="14835" r="6076"/>
          <a:stretch/>
        </p:blipFill>
        <p:spPr>
          <a:xfrm>
            <a:off x="303212" y="304800"/>
            <a:ext cx="11506201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543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875212" y="1041632"/>
            <a:ext cx="6934200" cy="34467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399" dirty="0" smtClean="0"/>
              <a:t>Perfection Sales Rep: </a:t>
            </a:r>
          </a:p>
          <a:p>
            <a:endParaRPr lang="en-US" sz="4399" dirty="0"/>
          </a:p>
          <a:p>
            <a:r>
              <a:rPr lang="en-US" sz="4399" u="sng" dirty="0" err="1" smtClean="0"/>
              <a:t>Ronni</a:t>
            </a:r>
            <a:r>
              <a:rPr lang="en-US" sz="4399" u="sng" dirty="0" smtClean="0"/>
              <a:t> Scott</a:t>
            </a:r>
          </a:p>
          <a:p>
            <a:endParaRPr lang="en-US" sz="1100" u="sng" dirty="0" smtClean="0"/>
          </a:p>
          <a:p>
            <a:r>
              <a:rPr lang="en-US" sz="3200" dirty="0" smtClean="0">
                <a:hlinkClick r:id="rId2"/>
              </a:rPr>
              <a:t>rscott@perfectionlearning.com</a:t>
            </a:r>
          </a:p>
          <a:p>
            <a:r>
              <a:rPr lang="en-US" sz="1100" dirty="0">
                <a:hlinkClick r:id="rId2"/>
              </a:rPr>
              <a:t> </a:t>
            </a:r>
            <a:r>
              <a:rPr lang="en-US" sz="3200" dirty="0">
                <a:hlinkClick r:id="rId2"/>
              </a:rPr>
              <a:t/>
            </a:r>
            <a:br>
              <a:rPr lang="en-US" sz="3200" dirty="0">
                <a:hlinkClick r:id="rId2"/>
              </a:rPr>
            </a:br>
            <a:r>
              <a:rPr lang="en-US" sz="3200" dirty="0" smtClean="0"/>
              <a:t>866-252-6580</a:t>
            </a:r>
            <a:r>
              <a:rPr lang="en-US" sz="3200" dirty="0"/>
              <a:t> ext. 1150</a:t>
            </a:r>
            <a:endParaRPr lang="en-US" sz="3200" u="sng" dirty="0"/>
          </a:p>
        </p:txBody>
      </p:sp>
      <p:pic>
        <p:nvPicPr>
          <p:cNvPr id="6" name="Picture 5" descr="C:\Users\David\Desktop\USGOPO\AMSCO New Cover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59" t="4894" r="14405" b="3872"/>
          <a:stretch/>
        </p:blipFill>
        <p:spPr bwMode="auto">
          <a:xfrm>
            <a:off x="912812" y="1056872"/>
            <a:ext cx="3733800" cy="549632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431295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7248" t="11539" r="5490" b="738"/>
          <a:stretch/>
        </p:blipFill>
        <p:spPr>
          <a:xfrm>
            <a:off x="379412" y="381000"/>
            <a:ext cx="11662638" cy="624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1351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52212" y="1336959"/>
            <a:ext cx="4174671" cy="735394"/>
          </a:xfrm>
        </p:spPr>
        <p:txBody>
          <a:bodyPr>
            <a:normAutofit/>
          </a:bodyPr>
          <a:lstStyle/>
          <a:p>
            <a:r>
              <a:rPr lang="en-US" sz="3599" b="1" dirty="0"/>
              <a:t>The </a:t>
            </a:r>
            <a:r>
              <a:rPr lang="en-US" sz="3599" b="1" dirty="0" smtClean="0"/>
              <a:t>FRQ Styles</a:t>
            </a:r>
            <a:endParaRPr lang="en-US" sz="3599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154506" y="2396885"/>
            <a:ext cx="7481389" cy="3024602"/>
          </a:xfrm>
        </p:spPr>
        <p:txBody>
          <a:bodyPr>
            <a:noAutofit/>
          </a:bodyPr>
          <a:lstStyle/>
          <a:p>
            <a:pPr marL="971413" lvl="1" indent="-514350" algn="l">
              <a:buFont typeface="+mj-lt"/>
              <a:buAutoNum type="arabicPeriod"/>
            </a:pPr>
            <a:r>
              <a:rPr lang="en-US" sz="3600" dirty="0" smtClean="0"/>
              <a:t>Concept Analysis</a:t>
            </a:r>
            <a:endParaRPr lang="en-US" sz="3600" dirty="0"/>
          </a:p>
          <a:p>
            <a:pPr marL="971413" lvl="1" indent="-514350" algn="l">
              <a:buFont typeface="+mj-lt"/>
              <a:buAutoNum type="arabicPeriod"/>
            </a:pPr>
            <a:r>
              <a:rPr lang="en-US" sz="3600" dirty="0" smtClean="0"/>
              <a:t>Quantitative Analysis </a:t>
            </a:r>
          </a:p>
          <a:p>
            <a:pPr marL="971413" lvl="1" indent="-514350" algn="l">
              <a:buFont typeface="+mj-lt"/>
              <a:buAutoNum type="arabicPeriod"/>
            </a:pPr>
            <a:r>
              <a:rPr lang="en-US" sz="3600" dirty="0" smtClean="0"/>
              <a:t>SCOTUS Comparison</a:t>
            </a:r>
            <a:endParaRPr lang="en-US" sz="3600" dirty="0"/>
          </a:p>
          <a:p>
            <a:pPr marL="971413" lvl="1" indent="-514350" algn="l">
              <a:buFont typeface="+mj-lt"/>
              <a:buAutoNum type="arabicPeriod"/>
            </a:pPr>
            <a:r>
              <a:rPr lang="en-US" sz="3600" dirty="0" smtClean="0"/>
              <a:t>Argument Essay </a:t>
            </a:r>
            <a:endParaRPr lang="en-US" sz="3600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1" r="3521"/>
          <a:stretch>
            <a:fillRect/>
          </a:stretch>
        </p:blipFill>
        <p:spPr>
          <a:xfrm>
            <a:off x="7449762" y="1607346"/>
            <a:ext cx="4339922" cy="3505130"/>
          </a:xfrm>
        </p:spPr>
      </p:pic>
    </p:spTree>
    <p:extLst>
      <p:ext uri="{BB962C8B-B14F-4D97-AF65-F5344CB8AC3E}">
        <p14:creationId xmlns:p14="http://schemas.microsoft.com/office/powerpoint/2010/main" val="3822512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FRQ #1: </a:t>
            </a:r>
            <a:r>
              <a:rPr lang="en-US" b="1" dirty="0"/>
              <a:t>Concept Application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Respond </a:t>
            </a:r>
            <a:r>
              <a:rPr lang="en-US" dirty="0"/>
              <a:t>to a political scenario, explaining how it relates to a political institution, behavior, or process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A Quote from </a:t>
            </a:r>
            <a:r>
              <a:rPr lang="en-US" dirty="0"/>
              <a:t>n</a:t>
            </a:r>
            <a:r>
              <a:rPr lang="en-US" dirty="0" smtClean="0"/>
              <a:t>ews source or authentic source material 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A Text Passage followed by:  </a:t>
            </a:r>
          </a:p>
          <a:p>
            <a:pPr marL="0" indent="0">
              <a:buNone/>
            </a:pPr>
            <a:r>
              <a:rPr lang="en-US" dirty="0" smtClean="0"/>
              <a:t>(A) </a:t>
            </a:r>
          </a:p>
          <a:p>
            <a:pPr marL="0" indent="0">
              <a:buNone/>
            </a:pPr>
            <a:r>
              <a:rPr lang="en-US" dirty="0" smtClean="0"/>
              <a:t>(B) </a:t>
            </a:r>
          </a:p>
          <a:p>
            <a:pPr marL="0" indent="0">
              <a:buNone/>
            </a:pPr>
            <a:r>
              <a:rPr lang="en-US" dirty="0" smtClean="0"/>
              <a:t>(C)  </a:t>
            </a:r>
          </a:p>
          <a:p>
            <a:pPr marL="0" indent="0">
              <a:buNone/>
            </a:pPr>
            <a:r>
              <a:rPr lang="en-US" dirty="0" smtClean="0"/>
              <a:t>Maybe (D)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9088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0718" t="15934" r="18960" b="20329"/>
          <a:stretch/>
        </p:blipFill>
        <p:spPr>
          <a:xfrm>
            <a:off x="989011" y="337351"/>
            <a:ext cx="10632527" cy="5987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940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4275" t="22527" r="18375" b="12637"/>
          <a:stretch/>
        </p:blipFill>
        <p:spPr>
          <a:xfrm>
            <a:off x="684212" y="457200"/>
            <a:ext cx="10990883" cy="563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3360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Analyze </a:t>
            </a:r>
            <a:r>
              <a:rPr lang="en-US" dirty="0"/>
              <a:t>quantitative data, identify a trend or pattern, draw a conclusion for the visual representation, and explain how it relates to a political institution, behavior, or process</a:t>
            </a:r>
          </a:p>
          <a:p>
            <a:pPr marL="0" indent="0">
              <a:buNone/>
            </a:pPr>
            <a:r>
              <a:rPr lang="en-US" dirty="0" smtClean="0"/>
              <a:t>A </a:t>
            </a:r>
            <a:r>
              <a:rPr lang="en-US" dirty="0"/>
              <a:t>statistical table, chart, or graph</a:t>
            </a:r>
            <a:r>
              <a:rPr lang="en-US" dirty="0" smtClean="0"/>
              <a:t> followed by: </a:t>
            </a:r>
          </a:p>
          <a:p>
            <a:pPr marL="0" indent="0">
              <a:buNone/>
            </a:pPr>
            <a:r>
              <a:rPr lang="en-US" dirty="0" smtClean="0"/>
              <a:t>(A) </a:t>
            </a:r>
          </a:p>
          <a:p>
            <a:pPr marL="0" indent="0">
              <a:buNone/>
            </a:pPr>
            <a:r>
              <a:rPr lang="en-US" dirty="0" smtClean="0"/>
              <a:t>(B)</a:t>
            </a:r>
          </a:p>
          <a:p>
            <a:pPr marL="0" indent="0">
              <a:buNone/>
            </a:pPr>
            <a:r>
              <a:rPr lang="en-US" dirty="0" smtClean="0"/>
              <a:t>(C) 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269709" y="228600"/>
            <a:ext cx="10157354" cy="13970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>
            <a:lvl1pPr algn="l" defTabSz="1218987" rtl="0" eaLnBrk="1" latinLnBrk="0" hangingPunct="1">
              <a:lnSpc>
                <a:spcPct val="85000"/>
              </a:lnSpc>
              <a:spcBef>
                <a:spcPct val="0"/>
              </a:spcBef>
              <a:buNone/>
              <a:tabLst/>
              <a:defRPr sz="4400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FRQ #2: </a:t>
            </a:r>
            <a:r>
              <a:rPr lang="en-US" b="1" smtClean="0"/>
              <a:t>Quantitative Analysis </a:t>
            </a:r>
            <a:r>
              <a:rPr lang="en-US" smtClean="0"/>
              <a:t/>
            </a:r>
            <a:br>
              <a:rPr lang="en-US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6491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ooks 16x9">
  <a:themeElements>
    <a:clrScheme name="Books_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E1B558C7-619B-49BE-9097-7FCBDADD4EC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Blue bookstack presentation (widescreen)</Template>
  <TotalTime>0</TotalTime>
  <Words>297</Words>
  <Application>Microsoft Office PowerPoint</Application>
  <PresentationFormat>Custom</PresentationFormat>
  <Paragraphs>49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Arial</vt:lpstr>
      <vt:lpstr>Century Gothic</vt:lpstr>
      <vt:lpstr>Books 16x9</vt:lpstr>
      <vt:lpstr>United States Government and Politics:   The Redesigned FRQs </vt:lpstr>
      <vt:lpstr>PowerPoint Presentation</vt:lpstr>
      <vt:lpstr>PowerPoint Presentation</vt:lpstr>
      <vt:lpstr>PowerPoint Presentation</vt:lpstr>
      <vt:lpstr>The FRQ Styles</vt:lpstr>
      <vt:lpstr>FRQ #1: Concept Application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Brainstorm/Draft 2 FRQs individually (3-5 min.), then Pairs/Groups of 3 Discuss/Draft/Polish both FRQs.  Consider/Create list of Acceptable Answers for (A), (B), (C), etc.   Polish and Place Final Draft of 2 FRQs and possible answers on Yellow Sheet.  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2015-09-25T09:13:43Z</dcterms:created>
  <dcterms:modified xsi:type="dcterms:W3CDTF">2019-03-02T11:48:33Z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TC027879409991</vt:lpwstr>
  </property>
</Properties>
</file>